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ineU4HMvPXgml3A5vfj2nFCiJG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1" d="100"/>
          <a:sy n="121" d="100"/>
        </p:scale>
        <p:origin x="-346" y="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4749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" name="Google Shape;1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1b25f49f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g41b25f49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7" name="Google Shape;19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769af882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g4769af882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verticale e tes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769af8826_0_11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769af8826_0_1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3" name="Google Shape;93;g4769af8826_0_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4769af8826_0_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769af8826_0_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769af8826_0_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769af8826_0_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769af8826_0_20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769af8826_0_20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g4769af8826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4769af8826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769af8826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769af8826_0_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769af8826_0_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g4769af8826_0_26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g4769af8826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4769af8826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769af8826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769af8826_0_33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4769af8826_0_33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5" name="Google Shape;115;g4769af8826_0_33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g4769af8826_0_33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7" name="Google Shape;117;g4769af8826_0_33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g4769af8826_0_3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4769af8826_0_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769af8826_0_3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769af8826_0_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g4769af8826_0_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4769af8826_0_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769af8826_0_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769af8826_0_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4769af8826_0_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769af8826_0_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769af8826_0_5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769af8826_0_5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3" name="Google Shape;133;g4769af8826_0_5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4" name="Google Shape;134;g4769af8826_0_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g4769af8826_0_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769af8826_0_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769af8826_0_58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769af8826_0_58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g4769af8826_0_58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41" name="Google Shape;141;g4769af8826_0_5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4769af8826_0_5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769af8826_0_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769af8826_0_6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769af8826_0_65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g4769af8826_0_6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4769af8826_0_6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769af8826_0_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769af8826_0_71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769af8826_0_71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4769af8826_0_7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4769af8826_0_7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4769af8826_0_7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2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body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9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769af8826_0_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g4769af8826_0_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g4769af8826_0_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g4769af8826_0_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g4769af8826_0_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icap.org/" TargetMode="External"/><Relationship Id="rId3" Type="http://schemas.openxmlformats.org/officeDocument/2006/relationships/image" Target="../media/image6.jpg"/><Relationship Id="rId7" Type="http://schemas.openxmlformats.org/officeDocument/2006/relationships/hyperlink" Target="http://www.medbunker.blogspot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ufalopedia.blogspot.com/" TargetMode="External"/><Relationship Id="rId5" Type="http://schemas.openxmlformats.org/officeDocument/2006/relationships/hyperlink" Target="http://www.bufale.net/" TargetMode="External"/><Relationship Id="rId4" Type="http://schemas.openxmlformats.org/officeDocument/2006/relationships/hyperlink" Target="http://www.butac.it/" TargetMode="External"/><Relationship Id="rId9" Type="http://schemas.openxmlformats.org/officeDocument/2006/relationships/hyperlink" Target="http://www.fakeorfact.it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"/>
          <p:cNvSpPr txBox="1">
            <a:spLocks noGrp="1"/>
          </p:cNvSpPr>
          <p:nvPr>
            <p:ph type="ctrTitle"/>
          </p:nvPr>
        </p:nvSpPr>
        <p:spPr>
          <a:xfrm>
            <a:off x="4691269" y="1283419"/>
            <a:ext cx="4353339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800"/>
              <a:buFont typeface="Calibri"/>
              <a:buNone/>
            </a:pPr>
            <a:r>
              <a:rPr lang="it-IT" sz="2800" b="1">
                <a:solidFill>
                  <a:srgbClr val="4E9CBA"/>
                </a:solidFill>
              </a:rPr>
              <a:t>Valutare dati, informazioni e contenuti digitali</a:t>
            </a:r>
            <a:endParaRPr sz="1400" b="1">
              <a:solidFill>
                <a:srgbClr val="4E9CBA"/>
              </a:solidFill>
            </a:endParaRPr>
          </a:p>
        </p:txBody>
      </p:sp>
      <p:sp>
        <p:nvSpPr>
          <p:cNvPr id="162" name="Google Shape;162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sz="1530" b="1">
                <a:solidFill>
                  <a:srgbClr val="17A25F"/>
                </a:solidFill>
              </a:rPr>
              <a:t>Roger Ottani</a:t>
            </a:r>
            <a:endParaRPr sz="1530"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6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 sz="1360">
                <a:solidFill>
                  <a:schemeClr val="dk1"/>
                </a:solidFill>
              </a:rPr>
              <a:t>Area progettazione e contenuti</a:t>
            </a:r>
            <a:endParaRPr sz="136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1b25f49fc_0_0"/>
          <p:cNvSpPr txBox="1">
            <a:spLocks noGrp="1"/>
          </p:cNvSpPr>
          <p:nvPr>
            <p:ph type="title"/>
          </p:nvPr>
        </p:nvSpPr>
        <p:spPr>
          <a:xfrm>
            <a:off x="315383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Introduzione  </a:t>
            </a:r>
            <a:endParaRPr sz="2500" dirty="0"/>
          </a:p>
        </p:txBody>
      </p:sp>
      <p:sp>
        <p:nvSpPr>
          <p:cNvPr id="168" name="Google Shape;168;g41b25f49fc_0_0"/>
          <p:cNvSpPr txBox="1"/>
          <p:nvPr/>
        </p:nvSpPr>
        <p:spPr>
          <a:xfrm>
            <a:off x="620183" y="12676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</a:t>
            </a:r>
            <a:r>
              <a:rPr lang="it-IT" sz="1800" b="0" i="0" u="none" strike="noStrike" cap="non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secondo livello.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Credibilità di una informazione: fonte, autore, aggiornamento dell’informazione, diffusione nel web, documentazione a supporto.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2.1 valutare dati, informazioni, contenuti digitali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571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3810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Affidabilità ed attendibilità delle notizie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75" name="Google Shape;175;p2"/>
          <p:cNvSpPr txBox="1"/>
          <p:nvPr/>
        </p:nvSpPr>
        <p:spPr>
          <a:xfrm>
            <a:off x="341697" y="1017749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Le notizie su Internet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"/>
          <p:cNvSpPr txBox="1"/>
          <p:nvPr/>
        </p:nvSpPr>
        <p:spPr>
          <a:xfrm>
            <a:off x="388459" y="1406076"/>
            <a:ext cx="8709538" cy="1968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Internet non è una fonte di informazione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sempre attendibile.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Qualsiasi persona può inserire contenuti su Internet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 svariati motivi.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Internet rende praticamente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impossibile il controllo su ciò che viene diffuso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sempre una notizia falsa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viene rimossa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 Internet si trovano molte </a:t>
            </a:r>
            <a:r>
              <a:rPr lang="it-IT" sz="1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fake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news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(notizie false).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77" name="Google Shape;177;p2"/>
          <p:cNvSpPr txBox="1"/>
          <p:nvPr/>
        </p:nvSpPr>
        <p:spPr>
          <a:xfrm>
            <a:off x="0" y="3737369"/>
            <a:ext cx="91440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Malgrado tutto ciò, la maggior parte delle </a:t>
            </a: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continua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credere che Internet sia una fonte di informazioni affidabile.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"/>
          <p:cNvSpPr txBox="1">
            <a:spLocks noGrp="1"/>
          </p:cNvSpPr>
          <p:nvPr>
            <p:ph type="title"/>
          </p:nvPr>
        </p:nvSpPr>
        <p:spPr>
          <a:xfrm>
            <a:off x="241495" y="384131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Le fonti attendibili</a:t>
            </a:r>
            <a:endParaRPr dirty="0"/>
          </a:p>
        </p:txBody>
      </p:sp>
      <p:sp>
        <p:nvSpPr>
          <p:cNvPr id="184" name="Google Shape;184;p3"/>
          <p:cNvSpPr txBox="1"/>
          <p:nvPr/>
        </p:nvSpPr>
        <p:spPr>
          <a:xfrm>
            <a:off x="341697" y="905612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Gli</a:t>
            </a:r>
            <a:r>
              <a:rPr lang="it-IT" sz="1800" b="1" i="0" u="none" strike="noStrike" cap="none" dirty="0">
                <a:solidFill>
                  <a:srgbClr val="17A25F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indizi che ci fanno dubitare dell’attendibilità di una fonte</a:t>
            </a:r>
            <a:endParaRPr sz="1800" b="1" i="0" u="none" strike="noStrike" cap="none" dirty="0">
              <a:solidFill>
                <a:srgbClr val="17A25F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85" name="Google Shape;185;p3"/>
          <p:cNvSpPr txBox="1"/>
          <p:nvPr/>
        </p:nvSpPr>
        <p:spPr>
          <a:xfrm>
            <a:off x="241495" y="1386914"/>
            <a:ext cx="8329802" cy="1862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7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Affermazioni eccezionali 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 però non hanno avuto la notorietà </a:t>
            </a:r>
            <a: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dovuta;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7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Notizie </a:t>
            </a:r>
            <a:r>
              <a:rPr lang="it-IT" sz="17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straordinarie 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 fatti recenti che non hanno avuto risalto nei </a:t>
            </a:r>
            <a: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normali</a:t>
            </a:r>
            <a:b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canali comunicativi;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7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Affermazioni </a:t>
            </a:r>
            <a:r>
              <a:rPr lang="it-IT" sz="17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 persone 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 hanno mostrato incoerenza di idee, 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spostandosi da una parte all’altra delle argomentazioni e mostrando interessi diversi e contrapposti in diversi </a:t>
            </a:r>
            <a: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momenti</a:t>
            </a:r>
            <a: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;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7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"/>
                  </a:ext>
                </a:extLst>
              </a:rPr>
              <a:t>Affermazioni</a:t>
            </a:r>
            <a:r>
              <a:rPr lang="it-IT" sz="17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 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troppo </a:t>
            </a:r>
            <a:r>
              <a:rPr lang="it-IT" sz="17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4"/>
                  </a:ext>
                </a:extLst>
              </a:rPr>
              <a:t>in disaccordo 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5"/>
                  </a:ext>
                </a:extLst>
              </a:rPr>
              <a:t>con la stragrande maggioranza della </a:t>
            </a:r>
            <a:r>
              <a:rPr lang="it-IT" sz="17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  </a:ext>
                </a:extLst>
              </a:rPr>
              <a:t>comunità scientifica</a:t>
            </a:r>
            <a:r>
              <a:rPr lang="it-IT" sz="17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7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86" name="Google Shape;186;p3"/>
          <p:cNvSpPr txBox="1"/>
          <p:nvPr/>
        </p:nvSpPr>
        <p:spPr>
          <a:xfrm>
            <a:off x="341697" y="3705448"/>
            <a:ext cx="82296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Affermazioni di carattere straordinario devono avere il sostegno di diverse fonti, in particolare quando 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7"/>
                  </a:ext>
                </a:extLst>
              </a:rPr>
              <a:t>si tratta di medicina, storia, politica o nelle scienze in genere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Schema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93" name="Google Shape;193;p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«Flusso» per verificare l’attendibilità di una notizia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4"/>
          <p:cNvSpPr txBox="1"/>
          <p:nvPr/>
        </p:nvSpPr>
        <p:spPr>
          <a:xfrm>
            <a:off x="341697" y="2098888"/>
            <a:ext cx="8229600" cy="15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Utilizzare parte del testo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la descrive 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la frase su Google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Probabilmente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otterremo una lista di siti che ne parlano e troveremo diverse discussioni su di essa, semplificandoci così la ricerca sulle fonti e sulla attendibilità della stessa.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Schema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01" name="Google Shape;201;p5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«Flusso» per verificare l’attendibilità di una notizia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5"/>
          <p:cNvSpPr txBox="1"/>
          <p:nvPr/>
        </p:nvSpPr>
        <p:spPr>
          <a:xfrm>
            <a:off x="341697" y="2048858"/>
            <a:ext cx="8229600" cy="15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AutoNum type="arabicPeriod" startAt="2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Ricercare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 nome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(o presunto tale)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dell’autore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della notizia su Google.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È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fondata la sua reputazione?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È discutibile per la mancanza di pubblicazioni o l’eventuale controversia delle stesse? 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Schema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09" name="Google Shape;209;p6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«Flusso» per verificare l’attendibilità di una notizia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6"/>
          <p:cNvSpPr txBox="1"/>
          <p:nvPr/>
        </p:nvSpPr>
        <p:spPr>
          <a:xfrm>
            <a:off x="341697" y="2073491"/>
            <a:ext cx="8229600" cy="15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AutoNum type="arabicPeriod" startAt="3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Verifica la data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 pubblicazione.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una notizia importante è rimasta congelata nel tempo, ci sono forti probabilità che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sia una bufala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Un fatto importante ha sempre un seguito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verifica, discussione e aggiornamento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7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Strumenti «</a:t>
            </a:r>
            <a:r>
              <a:rPr lang="it-IT" sz="2500" b="1" dirty="0" err="1">
                <a:solidFill>
                  <a:srgbClr val="4E9CBA"/>
                </a:solidFill>
              </a:rPr>
              <a:t>antibufale</a:t>
            </a:r>
            <a:r>
              <a:rPr lang="it-IT" sz="2500" b="1" dirty="0">
                <a:solidFill>
                  <a:srgbClr val="4E9CBA"/>
                </a:solidFill>
              </a:rPr>
              <a:t>»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217" name="Google Shape;217;p7"/>
          <p:cNvSpPr txBox="1"/>
          <p:nvPr/>
        </p:nvSpPr>
        <p:spPr>
          <a:xfrm>
            <a:off x="341697" y="110495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Alcuni siti web che aiutano a capire se una notizia è attendibile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7"/>
          <p:cNvSpPr txBox="1"/>
          <p:nvPr/>
        </p:nvSpPr>
        <p:spPr>
          <a:xfrm>
            <a:off x="341697" y="1550446"/>
            <a:ext cx="8229600" cy="2670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 Internet ci sono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diversi siti internet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che si occupano di smascherare notizie false (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Fake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news) o bufale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Bufale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un tanto al chilo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www.butac.it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Bufale.net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www.bufale.net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Bufalopedia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6"/>
              </a:rPr>
              <a:t>https://bufalopedia.blogspot.com/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MedBunker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www.medbunker.blogspot.com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CICAP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8"/>
              </a:rPr>
              <a:t>www.cicap.org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FAKE or FACT – Motore di ricerca in diversi siti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antibufala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(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9"/>
              </a:rPr>
              <a:t>http://www.fakeorfact.it/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 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769af8826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8589238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endParaRPr sz="2500" dirty="0"/>
          </a:p>
        </p:txBody>
      </p:sp>
      <p:sp>
        <p:nvSpPr>
          <p:cNvPr id="224" name="Google Shape;224;g4769af8826_0_0"/>
          <p:cNvSpPr txBox="1">
            <a:spLocks noGrp="1"/>
          </p:cNvSpPr>
          <p:nvPr>
            <p:ph type="body" idx="1"/>
          </p:nvPr>
        </p:nvSpPr>
        <p:spPr>
          <a:xfrm>
            <a:off x="628650" y="1369223"/>
            <a:ext cx="7886700" cy="24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Char char="•"/>
            </a:pPr>
            <a:r>
              <a:rPr lang="it-IT" sz="1800" b="1" dirty="0"/>
              <a:t>Bufala:</a:t>
            </a:r>
            <a:r>
              <a:rPr lang="it-IT" sz="1800" dirty="0"/>
              <a:t> Una bufala è un espediente con cui qualcuno dice alla gente una bugia, con lo scopo di ingannare o frodare.</a:t>
            </a:r>
            <a:endParaRPr sz="1800" dirty="0"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Char char="•"/>
            </a:pPr>
            <a:r>
              <a:rPr lang="it-IT" sz="1800" b="1" dirty="0" err="1"/>
              <a:t>Fake</a:t>
            </a:r>
            <a:r>
              <a:rPr lang="it-IT" sz="1800" b="1" dirty="0"/>
              <a:t> (news)</a:t>
            </a:r>
            <a:r>
              <a:rPr lang="it-IT" sz="1800" dirty="0"/>
              <a:t>: Un termine inglese che sta a significare «falso», «contraffatto», «alterato». Può essere associato ad una notizia falsa (</a:t>
            </a:r>
            <a:r>
              <a:rPr lang="it-IT" sz="1800" dirty="0" err="1"/>
              <a:t>fake</a:t>
            </a:r>
            <a:r>
              <a:rPr lang="it-IT" sz="1800" dirty="0"/>
              <a:t> news) o ad un profilo di una persona inesistente.</a:t>
            </a:r>
            <a:endParaRPr sz="1800" dirty="0"/>
          </a:p>
          <a:p>
            <a:pPr marL="171450" lvl="0" indent="-171450" algn="l" rtl="0">
              <a:lnSpc>
                <a:spcPct val="10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ct val="90000"/>
              <a:buChar char="•"/>
            </a:pPr>
            <a:r>
              <a:rPr lang="it-IT" sz="1800" b="1" dirty="0" err="1"/>
              <a:t>Hoax</a:t>
            </a:r>
            <a:r>
              <a:rPr lang="it-IT" sz="1800" dirty="0"/>
              <a:t>: Termine inglese che significa «burla»; «beffa», «falso allarme». </a:t>
            </a:r>
            <a:endParaRPr sz="1800" b="1" dirty="0"/>
          </a:p>
          <a:p>
            <a:pPr marL="171450" lvl="0" indent="-171450" algn="l" rtl="0">
              <a:lnSpc>
                <a:spcPct val="10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ct val="90000"/>
              <a:buChar char="•"/>
            </a:pPr>
            <a:r>
              <a:rPr lang="it-IT" sz="1800" b="1" dirty="0"/>
              <a:t>Link</a:t>
            </a:r>
            <a:r>
              <a:rPr lang="it-IT" sz="1800" dirty="0"/>
              <a:t>: Abbreviazione del termine hyperlink, indica il collegamento ipertestuale di una pagina web verso un altro contenuto (pagina, documento, file).</a:t>
            </a:r>
            <a:endParaRPr sz="1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554</Words>
  <Application>Microsoft Office PowerPoint</Application>
  <PresentationFormat>Presentazione su schermo (16:9)</PresentationFormat>
  <Paragraphs>51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2" baseType="lpstr">
      <vt:lpstr>Tema di Office</vt:lpstr>
      <vt:lpstr>slide PEI</vt:lpstr>
      <vt:lpstr>Valutare dati, informazioni e contenuti digitali</vt:lpstr>
      <vt:lpstr>Introduzione  </vt:lpstr>
      <vt:lpstr>Affidabilità ed attendibilità delle notizie</vt:lpstr>
      <vt:lpstr>Le fonti attendibili</vt:lpstr>
      <vt:lpstr>Schema</vt:lpstr>
      <vt:lpstr>Schema</vt:lpstr>
      <vt:lpstr>Schema</vt:lpstr>
      <vt:lpstr>Strumenti «antibufale»</vt:lpstr>
      <vt:lpstr>Glossario termini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Valutare dati, informazioni e contenuti digitali</dc:title>
  <dc:creator>Multindimedia di Roger Ottani</dc:creator>
  <cp:lastModifiedBy>rodolfo</cp:lastModifiedBy>
  <cp:revision>5</cp:revision>
  <dcterms:created xsi:type="dcterms:W3CDTF">2019-03-12T11:50:43Z</dcterms:created>
  <dcterms:modified xsi:type="dcterms:W3CDTF">2019-11-28T16:01:44Z</dcterms:modified>
</cp:coreProperties>
</file>