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16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http://customooxmlschemas.google.com/">
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go="http://customooxmlschemas.google.com/" r:id="rId20" roundtripDataSignature="AMtx7mhD533VkfmcvdCkKMsV0k71uOROR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13" d="100"/>
          <a:sy n="113" d="100"/>
        </p:scale>
        <p:origin x="108" y="546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customschemas.google.com/relationships/presentationmetadata" Target="meta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it-IT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‹N›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83" name="Google Shape;83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p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92" name="Google Shape;192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p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99" name="Google Shape;199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Google Shape;206;p1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07" name="Google Shape;207;p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Google Shape;212;p1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13" name="Google Shape;213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p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19" name="Google Shape;219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1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90" name="Google Shape;90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96" name="Google Shape;96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1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03" name="Google Shape;103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48" name="Google Shape;148;p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49" name="Google Shape;149;p3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fld id="{00000000-1234-1234-1234-123412341234}" type="slidenum">
              <a:rPr lang="it-IT"/>
              <a:t>5</a:t>
            </a:fld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p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61" name="Google Shape;161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p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68" name="Google Shape;168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p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76" name="Google Shape;176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p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83" name="Google Shape;183;p1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84" name="Google Shape;184;p13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it-IT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9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iapositiva titolo" type="title">
  <p:cSld name="TITLE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28"/>
          <p:cNvSpPr txBox="1"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Calibri"/>
              <a:buNone/>
              <a:defRPr sz="45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" name="Google Shape;17;p28"/>
          <p:cNvSpPr txBox="1"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1pPr>
            <a:lvl2pPr lvl="1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/>
            </a:lvl2pPr>
            <a:lvl3pPr lvl="2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 sz="1350"/>
            </a:lvl3pPr>
            <a:lvl4pPr lvl="3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4pPr>
            <a:lvl5pPr lvl="4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5pPr>
            <a:lvl6pPr lvl="5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6pPr>
            <a:lvl7pPr lvl="6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7pPr>
            <a:lvl8pPr lvl="7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8pPr>
            <a:lvl9pPr lvl="8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9pPr>
          </a:lstStyle>
          <a:p>
            <a:endParaRPr/>
          </a:p>
        </p:txBody>
      </p:sp>
      <p:sp>
        <p:nvSpPr>
          <p:cNvPr id="18" name="Google Shape;18;p28"/>
          <p:cNvSpPr txBox="1">
            <a:spLocks noGrp="1"/>
          </p:cNvSpPr>
          <p:nvPr>
            <p:ph type="dt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28"/>
          <p:cNvSpPr txBox="1">
            <a:spLocks noGrp="1"/>
          </p:cNvSpPr>
          <p:nvPr>
            <p:ph type="ft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" name="Google Shape;20;p28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olo e testo verticale" type="vertTx">
  <p:cSld name="VERTICAL_TEXT"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37"/>
          <p:cNvSpPr txBox="1"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1" name="Google Shape;71;p37"/>
          <p:cNvSpPr txBox="1">
            <a:spLocks noGrp="1"/>
          </p:cNvSpPr>
          <p:nvPr>
            <p:ph type="body" idx="1"/>
          </p:nvPr>
        </p:nvSpPr>
        <p:spPr>
          <a:xfrm rot="5400000">
            <a:off x="2940248" y="-942379"/>
            <a:ext cx="3263504" cy="788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2" name="Google Shape;72;p37"/>
          <p:cNvSpPr txBox="1">
            <a:spLocks noGrp="1"/>
          </p:cNvSpPr>
          <p:nvPr>
            <p:ph type="dt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3" name="Google Shape;73;p37"/>
          <p:cNvSpPr txBox="1">
            <a:spLocks noGrp="1"/>
          </p:cNvSpPr>
          <p:nvPr>
            <p:ph type="ft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4" name="Google Shape;74;p37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Titolo e testo verticale" type="vertTitleAndTx">
  <p:cSld name="VERTICAL_TITLE_AND_VERTICAL_TEXT"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38"/>
          <p:cNvSpPr txBox="1">
            <a:spLocks noGrp="1"/>
          </p:cNvSpPr>
          <p:nvPr>
            <p:ph type="title"/>
          </p:nvPr>
        </p:nvSpPr>
        <p:spPr>
          <a:xfrm rot="5400000">
            <a:off x="5350073" y="1467446"/>
            <a:ext cx="4358879" cy="19716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7" name="Google Shape;77;p38"/>
          <p:cNvSpPr txBox="1">
            <a:spLocks noGrp="1"/>
          </p:cNvSpPr>
          <p:nvPr>
            <p:ph type="body" idx="1"/>
          </p:nvPr>
        </p:nvSpPr>
        <p:spPr>
          <a:xfrm rot="5400000">
            <a:off x="1349573" y="-447079"/>
            <a:ext cx="4358879" cy="58007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8" name="Google Shape;78;p38"/>
          <p:cNvSpPr txBox="1">
            <a:spLocks noGrp="1"/>
          </p:cNvSpPr>
          <p:nvPr>
            <p:ph type="dt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9" name="Google Shape;79;p38"/>
          <p:cNvSpPr txBox="1">
            <a:spLocks noGrp="1"/>
          </p:cNvSpPr>
          <p:nvPr>
            <p:ph type="ft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0" name="Google Shape;80;p38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olo e contenuto" type="obj">
  <p:cSld name="OBJECT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29"/>
          <p:cNvSpPr txBox="1"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489BBB"/>
              </a:buClr>
              <a:buSzPts val="2700"/>
              <a:buFont typeface="Calibri"/>
              <a:buNone/>
              <a:defRPr sz="2700" b="1">
                <a:solidFill>
                  <a:srgbClr val="489BBB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" name="Google Shape;23;p29"/>
          <p:cNvSpPr txBox="1"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ntestazione sezione" type="secHead">
  <p:cSld name="SECTION_HEADER"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30"/>
          <p:cNvSpPr txBox="1"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Calibri"/>
              <a:buNone/>
              <a:defRPr sz="45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" name="Google Shape;26;p30"/>
          <p:cNvSpPr txBox="1"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500"/>
              <a:buNone/>
              <a:defRPr sz="15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350"/>
              <a:buNone/>
              <a:defRPr sz="135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27" name="Google Shape;27;p30"/>
          <p:cNvSpPr txBox="1">
            <a:spLocks noGrp="1"/>
          </p:cNvSpPr>
          <p:nvPr>
            <p:ph type="dt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8" name="Google Shape;28;p30"/>
          <p:cNvSpPr txBox="1">
            <a:spLocks noGrp="1"/>
          </p:cNvSpPr>
          <p:nvPr>
            <p:ph type="ft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30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ue contenuti" type="twoObj">
  <p:cSld name="TWO_OBJECTS"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31"/>
          <p:cNvSpPr txBox="1"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31"/>
          <p:cNvSpPr txBox="1">
            <a:spLocks noGrp="1"/>
          </p:cNvSpPr>
          <p:nvPr>
            <p:ph type="body" idx="1"/>
          </p:nvPr>
        </p:nvSpPr>
        <p:spPr>
          <a:xfrm>
            <a:off x="628650" y="1369219"/>
            <a:ext cx="3886200" cy="32635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3" name="Google Shape;33;p31"/>
          <p:cNvSpPr txBox="1">
            <a:spLocks noGrp="1"/>
          </p:cNvSpPr>
          <p:nvPr>
            <p:ph type="body" idx="2"/>
          </p:nvPr>
        </p:nvSpPr>
        <p:spPr>
          <a:xfrm>
            <a:off x="4629150" y="1369219"/>
            <a:ext cx="3886200" cy="32635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4" name="Google Shape;34;p31"/>
          <p:cNvSpPr txBox="1">
            <a:spLocks noGrp="1"/>
          </p:cNvSpPr>
          <p:nvPr>
            <p:ph type="dt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31"/>
          <p:cNvSpPr txBox="1">
            <a:spLocks noGrp="1"/>
          </p:cNvSpPr>
          <p:nvPr>
            <p:ph type="ft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6" name="Google Shape;36;p31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fronto" type="twoTxTwoObj">
  <p:cSld name="TWO_OBJECTS_WITH_TEXT"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32"/>
          <p:cNvSpPr txBox="1"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32"/>
          <p:cNvSpPr txBox="1"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1pPr>
            <a:lvl2pPr marL="914400" lvl="1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 b="1"/>
            </a:lvl2pPr>
            <a:lvl3pPr marL="1371600" lvl="2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 sz="1350" b="1"/>
            </a:lvl3pPr>
            <a:lvl4pPr marL="1828800" lvl="3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4pPr>
            <a:lvl5pPr marL="2286000" lvl="4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5pPr>
            <a:lvl6pPr marL="2743200" lvl="5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6pPr>
            <a:lvl7pPr marL="3200400" lvl="6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7pPr>
            <a:lvl8pPr marL="3657600" lvl="7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8pPr>
            <a:lvl9pPr marL="4114800" lvl="8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9pPr>
          </a:lstStyle>
          <a:p>
            <a:endParaRPr/>
          </a:p>
        </p:txBody>
      </p:sp>
      <p:sp>
        <p:nvSpPr>
          <p:cNvPr id="40" name="Google Shape;40;p32"/>
          <p:cNvSpPr txBox="1">
            <a:spLocks noGrp="1"/>
          </p:cNvSpPr>
          <p:nvPr>
            <p:ph type="body" idx="2"/>
          </p:nvPr>
        </p:nvSpPr>
        <p:spPr>
          <a:xfrm>
            <a:off x="629842" y="1878806"/>
            <a:ext cx="3868340" cy="27634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1" name="Google Shape;41;p32"/>
          <p:cNvSpPr txBox="1">
            <a:spLocks noGrp="1"/>
          </p:cNvSpPr>
          <p:nvPr>
            <p:ph type="body" idx="3"/>
          </p:nvPr>
        </p:nvSpPr>
        <p:spPr>
          <a:xfrm>
            <a:off x="4629150" y="1260872"/>
            <a:ext cx="3887391" cy="6179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1pPr>
            <a:lvl2pPr marL="914400" lvl="1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 b="1"/>
            </a:lvl2pPr>
            <a:lvl3pPr marL="1371600" lvl="2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 sz="1350" b="1"/>
            </a:lvl3pPr>
            <a:lvl4pPr marL="1828800" lvl="3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4pPr>
            <a:lvl5pPr marL="2286000" lvl="4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5pPr>
            <a:lvl6pPr marL="2743200" lvl="5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6pPr>
            <a:lvl7pPr marL="3200400" lvl="6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7pPr>
            <a:lvl8pPr marL="3657600" lvl="7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8pPr>
            <a:lvl9pPr marL="4114800" lvl="8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9pPr>
          </a:lstStyle>
          <a:p>
            <a:endParaRPr/>
          </a:p>
        </p:txBody>
      </p:sp>
      <p:sp>
        <p:nvSpPr>
          <p:cNvPr id="42" name="Google Shape;42;p32"/>
          <p:cNvSpPr txBox="1">
            <a:spLocks noGrp="1"/>
          </p:cNvSpPr>
          <p:nvPr>
            <p:ph type="body" idx="4"/>
          </p:nvPr>
        </p:nvSpPr>
        <p:spPr>
          <a:xfrm>
            <a:off x="4629150" y="1878806"/>
            <a:ext cx="3887391" cy="27634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3" name="Google Shape;43;p32"/>
          <p:cNvSpPr txBox="1">
            <a:spLocks noGrp="1"/>
          </p:cNvSpPr>
          <p:nvPr>
            <p:ph type="dt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4" name="Google Shape;44;p32"/>
          <p:cNvSpPr txBox="1">
            <a:spLocks noGrp="1"/>
          </p:cNvSpPr>
          <p:nvPr>
            <p:ph type="ft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5" name="Google Shape;45;p32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olo titolo" type="titleOnly">
  <p:cSld name="TITLE_ONLY"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33"/>
          <p:cNvSpPr txBox="1"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33"/>
          <p:cNvSpPr txBox="1">
            <a:spLocks noGrp="1"/>
          </p:cNvSpPr>
          <p:nvPr>
            <p:ph type="dt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9" name="Google Shape;49;p33"/>
          <p:cNvSpPr txBox="1">
            <a:spLocks noGrp="1"/>
          </p:cNvSpPr>
          <p:nvPr>
            <p:ph type="ft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0" name="Google Shape;50;p33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uota" type="blank">
  <p:cSld name="BLANK">
    <p:spTree>
      <p:nvGrpSpPr>
        <p:cNvPr id="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34"/>
          <p:cNvSpPr txBox="1">
            <a:spLocks noGrp="1"/>
          </p:cNvSpPr>
          <p:nvPr>
            <p:ph type="dt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34"/>
          <p:cNvSpPr txBox="1">
            <a:spLocks noGrp="1"/>
          </p:cNvSpPr>
          <p:nvPr>
            <p:ph type="ft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4" name="Google Shape;54;p34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uto con didascalia" type="objTx">
  <p:cSld name="OBJECT_WITH_CAPTION_TEXT"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35"/>
          <p:cNvSpPr txBox="1"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sz="2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7" name="Google Shape;57;p35"/>
          <p:cNvSpPr txBox="1">
            <a:spLocks noGrp="1"/>
          </p:cNvSpPr>
          <p:nvPr>
            <p:ph type="body" idx="1"/>
          </p:nvPr>
        </p:nvSpPr>
        <p:spPr>
          <a:xfrm>
            <a:off x="3887391" y="740569"/>
            <a:ext cx="4629150" cy="36552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810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marL="914400" lvl="1" indent="-3619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2100"/>
              <a:buChar char="•"/>
              <a:defRPr sz="2100"/>
            </a:lvl2pPr>
            <a:lvl3pPr marL="1371600" lvl="2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marL="1828800" lvl="3" indent="-3238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4pPr>
            <a:lvl5pPr marL="2286000" lvl="4" indent="-3238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5pPr>
            <a:lvl6pPr marL="2743200" lvl="5" indent="-3238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6pPr>
            <a:lvl7pPr marL="3200400" lvl="6" indent="-3238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7pPr>
            <a:lvl8pPr marL="3657600" lvl="7" indent="-3238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8pPr>
            <a:lvl9pPr marL="4114800" lvl="8" indent="-3238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9pPr>
          </a:lstStyle>
          <a:p>
            <a:endParaRPr/>
          </a:p>
        </p:txBody>
      </p:sp>
      <p:sp>
        <p:nvSpPr>
          <p:cNvPr id="58" name="Google Shape;58;p35"/>
          <p:cNvSpPr txBox="1">
            <a:spLocks noGrp="1"/>
          </p:cNvSpPr>
          <p:nvPr>
            <p:ph type="body" idx="2"/>
          </p:nvPr>
        </p:nvSpPr>
        <p:spPr>
          <a:xfrm>
            <a:off x="629841" y="1543050"/>
            <a:ext cx="2949178" cy="28586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1pPr>
            <a:lvl2pPr marL="914400" lvl="1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050"/>
              <a:buNone/>
              <a:defRPr sz="1050"/>
            </a:lvl2pPr>
            <a:lvl3pPr marL="1371600" lvl="2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3pPr>
            <a:lvl4pPr marL="1828800" lvl="3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4pPr>
            <a:lvl5pPr marL="2286000" lvl="4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5pPr>
            <a:lvl6pPr marL="2743200" lvl="5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6pPr>
            <a:lvl7pPr marL="3200400" lvl="6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7pPr>
            <a:lvl8pPr marL="3657600" lvl="7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8pPr>
            <a:lvl9pPr marL="4114800" lvl="8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9pPr>
          </a:lstStyle>
          <a:p>
            <a:endParaRPr/>
          </a:p>
        </p:txBody>
      </p:sp>
      <p:sp>
        <p:nvSpPr>
          <p:cNvPr id="59" name="Google Shape;59;p35"/>
          <p:cNvSpPr txBox="1">
            <a:spLocks noGrp="1"/>
          </p:cNvSpPr>
          <p:nvPr>
            <p:ph type="dt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35"/>
          <p:cNvSpPr txBox="1">
            <a:spLocks noGrp="1"/>
          </p:cNvSpPr>
          <p:nvPr>
            <p:ph type="ft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1" name="Google Shape;61;p35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mmagine con didascalia" type="picTx">
  <p:cSld name="PICTURE_WITH_CAPTION_TEXT"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36"/>
          <p:cNvSpPr txBox="1"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sz="2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4" name="Google Shape;64;p36"/>
          <p:cNvSpPr>
            <a:spLocks noGrp="1"/>
          </p:cNvSpPr>
          <p:nvPr>
            <p:ph type="pic" idx="2"/>
          </p:nvPr>
        </p:nvSpPr>
        <p:spPr>
          <a:xfrm>
            <a:off x="3887391" y="740569"/>
            <a:ext cx="4629150" cy="36552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5" name="Google Shape;65;p36"/>
          <p:cNvSpPr txBox="1">
            <a:spLocks noGrp="1"/>
          </p:cNvSpPr>
          <p:nvPr>
            <p:ph type="body" idx="1"/>
          </p:nvPr>
        </p:nvSpPr>
        <p:spPr>
          <a:xfrm>
            <a:off x="629841" y="1543050"/>
            <a:ext cx="2949178" cy="28586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1pPr>
            <a:lvl2pPr marL="914400" lvl="1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050"/>
              <a:buNone/>
              <a:defRPr sz="1050"/>
            </a:lvl2pPr>
            <a:lvl3pPr marL="1371600" lvl="2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3pPr>
            <a:lvl4pPr marL="1828800" lvl="3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4pPr>
            <a:lvl5pPr marL="2286000" lvl="4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5pPr>
            <a:lvl6pPr marL="2743200" lvl="5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6pPr>
            <a:lvl7pPr marL="3200400" lvl="6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7pPr>
            <a:lvl8pPr marL="3657600" lvl="7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8pPr>
            <a:lvl9pPr marL="4114800" lvl="8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9pPr>
          </a:lstStyle>
          <a:p>
            <a:endParaRPr/>
          </a:p>
        </p:txBody>
      </p:sp>
      <p:sp>
        <p:nvSpPr>
          <p:cNvPr id="66" name="Google Shape;66;p36"/>
          <p:cNvSpPr txBox="1">
            <a:spLocks noGrp="1"/>
          </p:cNvSpPr>
          <p:nvPr>
            <p:ph type="dt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36"/>
          <p:cNvSpPr txBox="1">
            <a:spLocks noGrp="1"/>
          </p:cNvSpPr>
          <p:nvPr>
            <p:ph type="ft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8" name="Google Shape;68;p36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‹N›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3">
            <a:alphaModFix/>
          </a:blip>
          <a:stretch>
            <a:fillRect/>
          </a:stretch>
        </a:blip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7"/>
          <p:cNvSpPr txBox="1"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sz="3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" name="Google Shape;11;p27"/>
          <p:cNvSpPr txBox="1"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361950" algn="l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42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2385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Google Shape;12;p27"/>
          <p:cNvSpPr txBox="1">
            <a:spLocks noGrp="1"/>
          </p:cNvSpPr>
          <p:nvPr>
            <p:ph type="dt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" name="Google Shape;13;p27"/>
          <p:cNvSpPr txBox="1">
            <a:spLocks noGrp="1"/>
          </p:cNvSpPr>
          <p:nvPr>
            <p:ph type="ft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" name="Google Shape;14;p27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‹N›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5" name="Google Shape;85;p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86" name="Google Shape;86;p1"/>
          <p:cNvSpPr txBox="1">
            <a:spLocks noGrp="1"/>
          </p:cNvSpPr>
          <p:nvPr>
            <p:ph type="ctrTitle"/>
          </p:nvPr>
        </p:nvSpPr>
        <p:spPr>
          <a:xfrm>
            <a:off x="4772296" y="1267329"/>
            <a:ext cx="4362995" cy="145199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4E9CBA"/>
              </a:buClr>
              <a:buSzPts val="3000"/>
              <a:buFont typeface="Calibri"/>
              <a:buNone/>
            </a:pPr>
            <a:r>
              <a:rPr lang="it-IT" sz="3000" b="1">
                <a:solidFill>
                  <a:srgbClr val="4E9CBA"/>
                </a:solidFill>
              </a:rPr>
              <a:t>Gestire dati, informazioni e contenuti digitali</a:t>
            </a:r>
            <a:endParaRPr sz="3000" b="1">
              <a:solidFill>
                <a:srgbClr val="4E9CBA"/>
              </a:solidFill>
            </a:endParaRPr>
          </a:p>
        </p:txBody>
      </p:sp>
      <p:sp>
        <p:nvSpPr>
          <p:cNvPr id="87" name="Google Shape;87;p1"/>
          <p:cNvSpPr txBox="1">
            <a:spLocks noGrp="1"/>
          </p:cNvSpPr>
          <p:nvPr>
            <p:ph type="subTitle" idx="1"/>
          </p:nvPr>
        </p:nvSpPr>
        <p:spPr>
          <a:xfrm>
            <a:off x="5095889" y="2923285"/>
            <a:ext cx="3840479" cy="4601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ctr" rtl="0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17A25F"/>
              </a:buClr>
              <a:buSzPts val="1530"/>
              <a:buNone/>
            </a:pPr>
            <a:r>
              <a:rPr lang="it-IT" sz="1530" b="1">
                <a:solidFill>
                  <a:srgbClr val="17A25F"/>
                </a:solidFill>
              </a:rPr>
              <a:t>Roger Ottani</a:t>
            </a:r>
            <a:endParaRPr sz="1530" b="1">
              <a:solidFill>
                <a:srgbClr val="17A25F"/>
              </a:solidFill>
            </a:endParaRPr>
          </a:p>
          <a:p>
            <a:pPr marL="0" lvl="0" indent="0" algn="ctr" rtl="0">
              <a:lnSpc>
                <a:spcPct val="65000"/>
              </a:lnSpc>
              <a:spcBef>
                <a:spcPts val="272"/>
              </a:spcBef>
              <a:spcAft>
                <a:spcPts val="0"/>
              </a:spcAft>
              <a:buClr>
                <a:schemeClr val="dk1"/>
              </a:buClr>
              <a:buSzPts val="1360"/>
              <a:buNone/>
            </a:pPr>
            <a:r>
              <a:rPr lang="it-IT" sz="1360">
                <a:solidFill>
                  <a:schemeClr val="dk1"/>
                </a:solidFill>
              </a:rPr>
              <a:t>Area progettazione e contenuti</a:t>
            </a:r>
            <a:endParaRPr sz="136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Google Shape;194;p7"/>
          <p:cNvSpPr txBox="1">
            <a:spLocks noGrp="1"/>
          </p:cNvSpPr>
          <p:nvPr>
            <p:ph type="title"/>
          </p:nvPr>
        </p:nvSpPr>
        <p:spPr>
          <a:xfrm>
            <a:off x="241495" y="528070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9200"/>
              </a:lnSpc>
              <a:spcBef>
                <a:spcPts val="0"/>
              </a:spcBef>
              <a:spcAft>
                <a:spcPts val="0"/>
              </a:spcAft>
              <a:buClr>
                <a:srgbClr val="4E9CBA"/>
              </a:buClr>
              <a:buSzPts val="2500"/>
              <a:buFont typeface="Calibri"/>
              <a:buNone/>
            </a:pPr>
            <a:r>
              <a:rPr lang="it-IT" sz="2500" b="1" dirty="0">
                <a:solidFill>
                  <a:srgbClr val="4E9CBA"/>
                </a:solidFill>
              </a:rPr>
              <a:t>Backup</a:t>
            </a:r>
            <a:endParaRPr sz="2500" b="1" dirty="0">
              <a:solidFill>
                <a:srgbClr val="4E9CBA"/>
              </a:solidFill>
            </a:endParaRPr>
          </a:p>
        </p:txBody>
      </p:sp>
      <p:sp>
        <p:nvSpPr>
          <p:cNvPr id="195" name="Google Shape;195;p7"/>
          <p:cNvSpPr txBox="1"/>
          <p:nvPr/>
        </p:nvSpPr>
        <p:spPr>
          <a:xfrm>
            <a:off x="341697" y="1027467"/>
            <a:ext cx="8229600" cy="3629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77142"/>
              </a:lnSpc>
              <a:spcBef>
                <a:spcPts val="0"/>
              </a:spcBef>
              <a:spcAft>
                <a:spcPts val="0"/>
              </a:spcAft>
              <a:buClr>
                <a:srgbClr val="17A25F"/>
              </a:buClr>
              <a:buSzPts val="1400"/>
              <a:buFont typeface="Calibri"/>
              <a:buNone/>
            </a:pPr>
            <a:r>
              <a:rPr lang="it-IT" sz="1800" b="1" i="0" u="none" strike="noStrike" cap="none" dirty="0">
                <a:solidFill>
                  <a:srgbClr val="17A25F"/>
                </a:solidFill>
                <a:latin typeface="Calibri"/>
                <a:ea typeface="Calibri"/>
                <a:cs typeface="Calibri"/>
                <a:sym typeface="Calibri"/>
              </a:rPr>
              <a:t>Salvare copia delle informazioni personali - Backup</a:t>
            </a:r>
            <a:endParaRPr sz="1800" b="1" i="0" u="none" strike="noStrike" cap="none" dirty="0">
              <a:solidFill>
                <a:srgbClr val="17A2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6" name="Google Shape;196;p7"/>
          <p:cNvSpPr txBox="1"/>
          <p:nvPr/>
        </p:nvSpPr>
        <p:spPr>
          <a:xfrm>
            <a:off x="341697" y="1385320"/>
            <a:ext cx="8329802" cy="23148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rPr lang="it-IT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 dispositivi di memoria:</a:t>
            </a:r>
            <a:endParaRPr sz="18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85750" marR="0" lvl="0" indent="-28575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ct val="90000"/>
              <a:buFont typeface="Arial"/>
              <a:buChar char="•"/>
            </a:pPr>
            <a:r>
              <a:rPr lang="it-IT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Si possono </a:t>
            </a:r>
            <a:r>
              <a:rPr lang="it-IT" sz="18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danneggiare</a:t>
            </a:r>
            <a:r>
              <a:rPr lang="it-IT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o </a:t>
            </a:r>
            <a:r>
              <a:rPr lang="it-IT" sz="18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rompere </a:t>
            </a:r>
            <a:r>
              <a:rPr lang="it-IT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per diverse cause</a:t>
            </a:r>
            <a:r>
              <a:rPr lang="it-IT" sz="18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</a:t>
            </a:r>
            <a:endParaRPr sz="18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85750" marR="0" lvl="0" indent="-28575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ct val="90000"/>
              <a:buFont typeface="Arial"/>
              <a:buChar char="•"/>
            </a:pPr>
            <a:r>
              <a:rPr lang="it-IT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Possono essere </a:t>
            </a:r>
            <a:r>
              <a:rPr lang="it-IT" sz="18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smarriti.</a:t>
            </a:r>
            <a:endParaRPr sz="18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85750" marR="0" lvl="0" indent="-28575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ct val="90000"/>
              <a:buFont typeface="Arial"/>
              <a:buChar char="•"/>
            </a:pPr>
            <a:r>
              <a:rPr lang="it-IT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Possono essere </a:t>
            </a:r>
            <a:r>
              <a:rPr lang="it-IT" sz="18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sottratti.</a:t>
            </a:r>
            <a:endParaRPr sz="18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rPr lang="it-IT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È </a:t>
            </a:r>
            <a:r>
              <a:rPr lang="it-IT" sz="18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importante</a:t>
            </a:r>
            <a:r>
              <a:rPr lang="it-IT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effettuare sempre </a:t>
            </a:r>
            <a:r>
              <a:rPr lang="it-IT" sz="18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una copia di tutte le nostre informazioni </a:t>
            </a:r>
            <a:r>
              <a:rPr lang="it-IT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personali (documenti, immagini, video…) su almeno </a:t>
            </a:r>
            <a:r>
              <a:rPr lang="it-IT" sz="18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un altro dispositivo di memoria</a:t>
            </a:r>
            <a:r>
              <a:rPr lang="it-IT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 </a:t>
            </a:r>
            <a:endParaRPr sz="18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rPr lang="it-IT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Questa operazione si chiama </a:t>
            </a:r>
            <a:r>
              <a:rPr lang="it-IT" sz="18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Backup.</a:t>
            </a:r>
            <a:endParaRPr sz="1800" b="1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77142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endParaRPr sz="18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77142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endParaRPr sz="14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p8"/>
          <p:cNvSpPr txBox="1">
            <a:spLocks noGrp="1"/>
          </p:cNvSpPr>
          <p:nvPr>
            <p:ph type="title"/>
          </p:nvPr>
        </p:nvSpPr>
        <p:spPr>
          <a:xfrm>
            <a:off x="241495" y="528070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9200"/>
              </a:lnSpc>
              <a:spcBef>
                <a:spcPts val="0"/>
              </a:spcBef>
              <a:spcAft>
                <a:spcPts val="0"/>
              </a:spcAft>
              <a:buClr>
                <a:srgbClr val="4E9CBA"/>
              </a:buClr>
              <a:buSzPts val="2500"/>
              <a:buFont typeface="Calibri"/>
              <a:buNone/>
            </a:pPr>
            <a:r>
              <a:rPr lang="it-IT" sz="2500" b="1">
                <a:solidFill>
                  <a:srgbClr val="4E9CBA"/>
                </a:solidFill>
              </a:rPr>
              <a:t>Cloud e backup</a:t>
            </a:r>
            <a:endParaRPr sz="2500" b="1">
              <a:solidFill>
                <a:srgbClr val="4E9CBA"/>
              </a:solidFill>
            </a:endParaRPr>
          </a:p>
        </p:txBody>
      </p:sp>
      <p:sp>
        <p:nvSpPr>
          <p:cNvPr id="202" name="Google Shape;202;p8"/>
          <p:cNvSpPr txBox="1"/>
          <p:nvPr/>
        </p:nvSpPr>
        <p:spPr>
          <a:xfrm>
            <a:off x="341697" y="1062191"/>
            <a:ext cx="8229600" cy="3629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77142"/>
              </a:lnSpc>
              <a:spcBef>
                <a:spcPts val="0"/>
              </a:spcBef>
              <a:spcAft>
                <a:spcPts val="0"/>
              </a:spcAft>
              <a:buClr>
                <a:srgbClr val="17A25F"/>
              </a:buClr>
              <a:buSzPts val="1400"/>
              <a:buFont typeface="Calibri"/>
              <a:buNone/>
            </a:pPr>
            <a:r>
              <a:rPr lang="it-IT" sz="1800" b="1" i="0" u="none" strike="noStrike" cap="none" dirty="0">
                <a:solidFill>
                  <a:srgbClr val="17A25F"/>
                </a:solidFill>
                <a:latin typeface="Calibri"/>
                <a:ea typeface="Calibri"/>
                <a:cs typeface="Calibri"/>
                <a:sym typeface="Calibri"/>
              </a:rPr>
              <a:t>Backup sul </a:t>
            </a:r>
            <a:r>
              <a:rPr lang="it-IT" sz="1800" b="1" i="0" u="none" strike="noStrike" cap="none" dirty="0" err="1">
                <a:solidFill>
                  <a:srgbClr val="17A25F"/>
                </a:solidFill>
                <a:latin typeface="Calibri"/>
                <a:ea typeface="Calibri"/>
                <a:cs typeface="Calibri"/>
                <a:sym typeface="Calibri"/>
              </a:rPr>
              <a:t>cloud</a:t>
            </a:r>
            <a:endParaRPr sz="1800" b="1" i="0" u="none" strike="noStrike" cap="none" dirty="0">
              <a:solidFill>
                <a:srgbClr val="17A2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3" name="Google Shape;203;p8"/>
          <p:cNvSpPr txBox="1"/>
          <p:nvPr/>
        </p:nvSpPr>
        <p:spPr>
          <a:xfrm>
            <a:off x="341697" y="1689233"/>
            <a:ext cx="8229600" cy="23148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90769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None/>
            </a:pPr>
            <a:endParaRPr sz="13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4" name="Google Shape;204;p8"/>
          <p:cNvSpPr txBox="1"/>
          <p:nvPr/>
        </p:nvSpPr>
        <p:spPr>
          <a:xfrm>
            <a:off x="341697" y="1425117"/>
            <a:ext cx="8412836" cy="23148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85750" marR="0" lvl="0" indent="-28575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ct val="90000"/>
              <a:buFont typeface="Arial"/>
              <a:buChar char="•"/>
            </a:pPr>
            <a:r>
              <a:rPr lang="it-IT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Con </a:t>
            </a:r>
            <a:r>
              <a:rPr lang="it-IT" sz="1800" b="1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cloud</a:t>
            </a:r>
            <a:r>
              <a:rPr lang="it-IT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si intendono quei servizi che vengono erogati attraverso la </a:t>
            </a:r>
            <a:r>
              <a:rPr lang="it-IT" sz="18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rete Internet</a:t>
            </a:r>
            <a:r>
              <a:rPr lang="it-IT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</a:t>
            </a:r>
            <a:endParaRPr sz="1800" b="1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85750" marR="0" lvl="0" indent="-28575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ct val="90000"/>
              <a:buFont typeface="Arial"/>
              <a:buChar char="•"/>
            </a:pPr>
            <a:r>
              <a:rPr lang="it-IT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Tra questi servizi troviamo </a:t>
            </a:r>
            <a:r>
              <a:rPr lang="it-IT" sz="18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l’archiviazione di dati </a:t>
            </a:r>
            <a:r>
              <a:rPr lang="it-IT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(</a:t>
            </a:r>
            <a:r>
              <a:rPr lang="it-IT" sz="18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storage</a:t>
            </a:r>
            <a:r>
              <a:rPr lang="it-IT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).</a:t>
            </a:r>
            <a:endParaRPr sz="18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85750" marR="0" lvl="0" indent="-28575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ct val="90000"/>
              <a:buFont typeface="Arial"/>
              <a:buChar char="•"/>
            </a:pPr>
            <a:r>
              <a:rPr lang="it-IT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È possibile utilizzare un servizio </a:t>
            </a:r>
            <a:r>
              <a:rPr lang="it-IT" sz="18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cloud</a:t>
            </a:r>
            <a:r>
              <a:rPr lang="it-IT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per </a:t>
            </a:r>
            <a:r>
              <a:rPr lang="it-IT" sz="18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memorizzare i nostri dati di backup.</a:t>
            </a:r>
            <a:endParaRPr sz="18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85750" marR="0" lvl="0" indent="-28575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ct val="90000"/>
              <a:buFont typeface="Arial"/>
              <a:buChar char="•"/>
            </a:pPr>
            <a:r>
              <a:rPr lang="it-IT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 vantaggi del </a:t>
            </a:r>
            <a:r>
              <a:rPr lang="it-IT" sz="18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backup</a:t>
            </a:r>
            <a:r>
              <a:rPr lang="it-IT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sul </a:t>
            </a:r>
            <a:r>
              <a:rPr lang="it-IT" sz="1800" b="1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cloud</a:t>
            </a:r>
            <a:r>
              <a:rPr lang="it-IT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sono:</a:t>
            </a:r>
            <a:endParaRPr sz="18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85750" marR="0" lvl="0" indent="-28575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ct val="90000"/>
              <a:buFont typeface="Arial"/>
              <a:buChar char="•"/>
            </a:pPr>
            <a:r>
              <a:rPr lang="it-IT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Non dobbiamo preoccuparci della </a:t>
            </a:r>
            <a:r>
              <a:rPr lang="it-IT" sz="18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sicurezza del dispositivo di memoria.</a:t>
            </a:r>
            <a:endParaRPr sz="18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85750" marR="0" lvl="0" indent="-28575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ct val="90000"/>
              <a:buFont typeface="Arial"/>
              <a:buChar char="•"/>
            </a:pPr>
            <a:r>
              <a:rPr lang="it-IT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Possiamo </a:t>
            </a:r>
            <a:r>
              <a:rPr lang="it-IT" sz="18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raggiungere le nostre informazioni in qualsiasi momento </a:t>
            </a:r>
            <a:r>
              <a:rPr lang="it-IT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(basta la connessione internet).</a:t>
            </a:r>
            <a:endParaRPr sz="18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Google Shape;210;p14"/>
          <p:cNvSpPr txBox="1">
            <a:spLocks noGrp="1"/>
          </p:cNvSpPr>
          <p:nvPr>
            <p:ph type="body" idx="1"/>
          </p:nvPr>
        </p:nvSpPr>
        <p:spPr>
          <a:xfrm>
            <a:off x="628650" y="1016461"/>
            <a:ext cx="7886700" cy="2992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85750" indent="-285750">
              <a:lnSpc>
                <a:spcPct val="110000"/>
              </a:lnSpc>
              <a:spcBef>
                <a:spcPts val="1200"/>
              </a:spcBef>
              <a:buSzPct val="90000"/>
            </a:pPr>
            <a:r>
              <a:rPr lang="it-IT" sz="1800" b="1" dirty="0"/>
              <a:t>Backup</a:t>
            </a:r>
            <a:r>
              <a:rPr lang="it-IT" sz="1800" dirty="0"/>
              <a:t>: Il procedimento che viene effettuato per creare una copia di sicurezza dei dati e dei programmi contenuti in un dispositivo.</a:t>
            </a:r>
            <a:endParaRPr sz="1800" b="1" dirty="0"/>
          </a:p>
          <a:p>
            <a:pPr marL="285750" indent="-285750">
              <a:lnSpc>
                <a:spcPct val="110000"/>
              </a:lnSpc>
              <a:spcBef>
                <a:spcPts val="1200"/>
              </a:spcBef>
              <a:buSzPct val="90000"/>
            </a:pPr>
            <a:r>
              <a:rPr lang="it-IT" sz="1800" b="1" dirty="0"/>
              <a:t>Cloud</a:t>
            </a:r>
            <a:r>
              <a:rPr lang="it-IT" sz="1800" dirty="0"/>
              <a:t>: Termine che indica le risorse disponibili su Internet che consentono di memorizzare informazione e utilizzare programmi direttamente su Internet. </a:t>
            </a:r>
            <a:endParaRPr sz="1800" dirty="0"/>
          </a:p>
          <a:p>
            <a:pPr marL="285750" indent="-285750">
              <a:lnSpc>
                <a:spcPct val="110000"/>
              </a:lnSpc>
              <a:spcBef>
                <a:spcPts val="1200"/>
              </a:spcBef>
              <a:buSzPct val="90000"/>
            </a:pPr>
            <a:r>
              <a:rPr lang="it-IT" sz="1800" b="1" dirty="0"/>
              <a:t>File</a:t>
            </a:r>
            <a:r>
              <a:rPr lang="it-IT" sz="1800" dirty="0"/>
              <a:t>: un oggetto che viene utilizzato per contenere i dati (testo, immagini, musica, video, ecc.). Un file viene aperto da un programma per visualizzare o modificare il contenuto.</a:t>
            </a:r>
            <a:endParaRPr sz="1800" b="1" dirty="0"/>
          </a:p>
          <a:p>
            <a:pPr marL="285750" indent="-285750">
              <a:lnSpc>
                <a:spcPct val="110000"/>
              </a:lnSpc>
              <a:spcBef>
                <a:spcPts val="1200"/>
              </a:spcBef>
              <a:buSzPct val="90000"/>
            </a:pPr>
            <a:r>
              <a:rPr lang="it-IT" sz="1800" b="1" dirty="0"/>
              <a:t>Rete</a:t>
            </a:r>
            <a:r>
              <a:rPr lang="it-IT" sz="1800" dirty="0"/>
              <a:t>: Abbreviazione per indicare un insieme di dispositivi collegati tra loro. Rete Internet, rete locale, rete aziendale, </a:t>
            </a:r>
            <a:r>
              <a:rPr lang="it-IT" sz="1800" dirty="0" err="1"/>
              <a:t>ecc</a:t>
            </a:r>
            <a:r>
              <a:rPr lang="it-IT" sz="1800" dirty="0"/>
              <a:t>…</a:t>
            </a:r>
            <a:endParaRPr sz="1800" dirty="0">
              <a:solidFill>
                <a:srgbClr val="FF0000"/>
              </a:solidFill>
            </a:endParaRPr>
          </a:p>
          <a:p>
            <a:pPr marL="114300" lvl="0" indent="0" algn="l" rtl="0">
              <a:lnSpc>
                <a:spcPct val="11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endParaRPr sz="1800" dirty="0">
              <a:solidFill>
                <a:srgbClr val="FF0000"/>
              </a:solidFill>
            </a:endParaRPr>
          </a:p>
          <a:p>
            <a:pPr marL="114300" lvl="0" indent="0" algn="l" rtl="0">
              <a:lnSpc>
                <a:spcPct val="11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endParaRPr sz="1800" dirty="0">
              <a:solidFill>
                <a:srgbClr val="FF0000"/>
              </a:solidFill>
            </a:endParaRPr>
          </a:p>
        </p:txBody>
      </p:sp>
      <p:sp>
        <p:nvSpPr>
          <p:cNvPr id="5" name="Google Shape;249;p11"/>
          <p:cNvSpPr txBox="1">
            <a:spLocks noGrp="1"/>
          </p:cNvSpPr>
          <p:nvPr>
            <p:ph type="title"/>
          </p:nvPr>
        </p:nvSpPr>
        <p:spPr>
          <a:xfrm>
            <a:off x="241495" y="459609"/>
            <a:ext cx="7886700" cy="9941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489BBB"/>
              </a:buClr>
              <a:buSzPts val="2700"/>
              <a:buFont typeface="Calibri"/>
              <a:buNone/>
            </a:pPr>
            <a:r>
              <a:rPr lang="it-IT" sz="2500" dirty="0"/>
              <a:t>Glossario termini </a:t>
            </a:r>
            <a:r>
              <a:rPr lang="it-IT" sz="2500" dirty="0" smtClean="0"/>
              <a:t>1/2</a:t>
            </a:r>
            <a:endParaRPr sz="2500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p10"/>
          <p:cNvSpPr txBox="1">
            <a:spLocks noGrp="1"/>
          </p:cNvSpPr>
          <p:nvPr>
            <p:ph type="body" idx="1"/>
          </p:nvPr>
        </p:nvSpPr>
        <p:spPr>
          <a:xfrm>
            <a:off x="628650" y="1013881"/>
            <a:ext cx="8083550" cy="275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85750" lvl="0" indent="-28575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ct val="90000"/>
              <a:buFont typeface="Arial" panose="020B0604020202020204" pitchFamily="34" charset="0"/>
              <a:buChar char="•"/>
            </a:pPr>
            <a:r>
              <a:rPr lang="it-IT" sz="1800" b="1" dirty="0"/>
              <a:t>Sistema operativo</a:t>
            </a:r>
            <a:r>
              <a:rPr lang="it-IT" sz="1800" dirty="0"/>
              <a:t>: Il programma principale che gestisce il computer. Si avvia all’accensione e consente di gestire i vari programmi e i componenti del computer.</a:t>
            </a:r>
            <a:endParaRPr sz="1800" dirty="0"/>
          </a:p>
          <a:p>
            <a:pPr marL="285750" lvl="0" indent="-28575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ct val="90000"/>
              <a:buFont typeface="Arial" panose="020B0604020202020204" pitchFamily="34" charset="0"/>
              <a:buChar char="•"/>
            </a:pPr>
            <a:r>
              <a:rPr lang="it-IT" sz="1800" b="1" dirty="0"/>
              <a:t>Storage</a:t>
            </a:r>
            <a:r>
              <a:rPr lang="it-IT" sz="1800" dirty="0"/>
              <a:t>: Servizio di memorizzazione e archiviazione dati presente su internet.</a:t>
            </a:r>
            <a:endParaRPr sz="1800" dirty="0"/>
          </a:p>
          <a:p>
            <a:pPr marL="285750" lvl="0" indent="-28575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ct val="90000"/>
              <a:buFont typeface="Arial" panose="020B0604020202020204" pitchFamily="34" charset="0"/>
              <a:buChar char="•"/>
            </a:pPr>
            <a:r>
              <a:rPr lang="it-IT" sz="1800" b="1" dirty="0"/>
              <a:t>Unità disco/Hard Disk</a:t>
            </a:r>
            <a:r>
              <a:rPr lang="it-IT" sz="1800" dirty="0"/>
              <a:t>: Indica quei supporti sui quali è possibile memorizzare informazioni (file e cartelle). Esistono varie tipologie, possono essere inserite all’interno del computer o all’esterno collegate con cavi.</a:t>
            </a:r>
            <a:endParaRPr sz="1800" b="1" dirty="0"/>
          </a:p>
          <a:p>
            <a:pPr marL="285750" lvl="0" indent="-28575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ct val="90000"/>
              <a:buFont typeface="Arial" panose="020B0604020202020204" pitchFamily="34" charset="0"/>
              <a:buChar char="•"/>
            </a:pPr>
            <a:r>
              <a:rPr lang="it-IT" sz="1800" b="1" dirty="0"/>
              <a:t>USB</a:t>
            </a:r>
            <a:r>
              <a:rPr lang="it-IT" sz="1800" dirty="0"/>
              <a:t>: Acronimo di una parola inglese che indica una tipologia di connettori e cavi per i dispositivi. Esistono varie versioni e forme (micro-USB, mini-USB, USB-C).</a:t>
            </a:r>
            <a:endParaRPr sz="1800" b="1" dirty="0"/>
          </a:p>
          <a:p>
            <a:pPr marL="285750" lvl="0" indent="-28575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ct val="90000"/>
              <a:buFont typeface="Arial" panose="020B0604020202020204" pitchFamily="34" charset="0"/>
              <a:buChar char="•"/>
            </a:pPr>
            <a:endParaRPr sz="1800" b="1" dirty="0"/>
          </a:p>
          <a:p>
            <a:pPr lvl="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ct val="90000"/>
              <a:buFont typeface="Arial" panose="020B0604020202020204" pitchFamily="34" charset="0"/>
              <a:buChar char="•"/>
            </a:pPr>
            <a:endParaRPr sz="1800" dirty="0">
              <a:solidFill>
                <a:srgbClr val="FF0000"/>
              </a:solidFill>
            </a:endParaRPr>
          </a:p>
          <a:p>
            <a:pPr lvl="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ct val="90000"/>
              <a:buFont typeface="Arial" panose="020B0604020202020204" pitchFamily="34" charset="0"/>
              <a:buChar char="•"/>
            </a:pPr>
            <a:endParaRPr sz="1800" dirty="0">
              <a:solidFill>
                <a:srgbClr val="FF0000"/>
              </a:solidFill>
            </a:endParaRPr>
          </a:p>
          <a:p>
            <a:pPr lvl="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ct val="90000"/>
              <a:buFont typeface="Arial" panose="020B0604020202020204" pitchFamily="34" charset="0"/>
              <a:buChar char="•"/>
            </a:pPr>
            <a:endParaRPr sz="1800" dirty="0">
              <a:solidFill>
                <a:srgbClr val="FF0000"/>
              </a:solidFill>
            </a:endParaRPr>
          </a:p>
        </p:txBody>
      </p:sp>
      <p:sp>
        <p:nvSpPr>
          <p:cNvPr id="5" name="Google Shape;249;p11"/>
          <p:cNvSpPr txBox="1">
            <a:spLocks/>
          </p:cNvSpPr>
          <p:nvPr/>
        </p:nvSpPr>
        <p:spPr>
          <a:xfrm>
            <a:off x="241495" y="459609"/>
            <a:ext cx="7886700" cy="9941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489BBB"/>
              </a:buClr>
              <a:buSzPts val="2700"/>
              <a:buFont typeface="Calibri"/>
              <a:buNone/>
              <a:defRPr sz="2700" b="1" i="0" u="none" strike="noStrike" cap="none">
                <a:solidFill>
                  <a:srgbClr val="489BBB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it-IT" sz="2500" dirty="0" smtClean="0"/>
              <a:t>Glossario termini 2/2</a:t>
            </a:r>
            <a:endParaRPr lang="it-IT" sz="2500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1" name="Google Shape;221;p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Google Shape;161;p2"/>
          <p:cNvSpPr txBox="1">
            <a:spLocks noGrp="1"/>
          </p:cNvSpPr>
          <p:nvPr>
            <p:ph type="title"/>
          </p:nvPr>
        </p:nvSpPr>
        <p:spPr>
          <a:xfrm>
            <a:off x="241495" y="468493"/>
            <a:ext cx="7886700" cy="9941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489BBB"/>
              </a:buClr>
              <a:buSzPts val="2700"/>
              <a:buFont typeface="Calibri"/>
              <a:buNone/>
            </a:pPr>
            <a:r>
              <a:rPr lang="it-IT" sz="2500" dirty="0"/>
              <a:t>Introduzione  </a:t>
            </a:r>
            <a:endParaRPr sz="2500" dirty="0"/>
          </a:p>
        </p:txBody>
      </p:sp>
      <p:sp>
        <p:nvSpPr>
          <p:cNvPr id="93" name="Google Shape;93;p11"/>
          <p:cNvSpPr txBox="1"/>
          <p:nvPr/>
        </p:nvSpPr>
        <p:spPr>
          <a:xfrm>
            <a:off x="628650" y="1369219"/>
            <a:ext cx="7886700" cy="326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171450" marR="0" lvl="0" indent="-171450" algn="l" rtl="0">
              <a:lnSpc>
                <a:spcPct val="130000"/>
              </a:lnSpc>
              <a:spcAft>
                <a:spcPts val="1200"/>
              </a:spcAft>
              <a:buClr>
                <a:srgbClr val="000000"/>
              </a:buClr>
              <a:buSzPts val="1800"/>
              <a:buFont typeface="Arial"/>
              <a:buChar char="•"/>
            </a:pPr>
            <a:r>
              <a:rPr lang="it-IT" sz="1800" b="0" i="0" u="none" strike="noStrike" cap="non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Queste slide sono di accompagnamento alle lezioni dei corsi di Alfabetizzazione Digitale di Pane e Internet di primo livello Computer e Smartphone/Tablet.</a:t>
            </a:r>
            <a:endParaRPr sz="1800" b="0" i="0" u="none" strike="noStrike" cap="none" dirty="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171450" marR="0" lvl="0" indent="-171450" algn="l" rtl="0">
              <a:lnSpc>
                <a:spcPct val="130000"/>
              </a:lnSpc>
              <a:spcAft>
                <a:spcPts val="1200"/>
              </a:spcAft>
              <a:buClr>
                <a:srgbClr val="000000"/>
              </a:buClr>
              <a:buSzPts val="1800"/>
              <a:buFont typeface="Arial"/>
              <a:buChar char="•"/>
            </a:pPr>
            <a:r>
              <a:rPr lang="it-IT" sz="1800" b="0" i="0" u="none" strike="noStrike" cap="none" dirty="0" smtClean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I </a:t>
            </a:r>
            <a:r>
              <a:rPr lang="it-IT" sz="1800" b="0" i="0" u="none" strike="noStrike" cap="non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contenuti principali di queste slide sono: Struttura delle cartelle e organizzazione dei file, differenza tra copiare, spostare, cancellare, vantaggi e svantaggi dei diversi supporti fisici per la conservazione dei dati.</a:t>
            </a:r>
            <a:endParaRPr sz="1800" b="0" i="0" u="none" strike="noStrike" cap="none" dirty="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171450" marR="0" lvl="0" indent="-171450" algn="l" rtl="0">
              <a:lnSpc>
                <a:spcPct val="130000"/>
              </a:lnSpc>
              <a:spcAft>
                <a:spcPts val="1200"/>
              </a:spcAft>
              <a:buClr>
                <a:srgbClr val="000000"/>
              </a:buClr>
              <a:buSzPts val="1800"/>
              <a:buFont typeface="Arial"/>
              <a:buChar char="•"/>
            </a:pPr>
            <a:r>
              <a:rPr lang="it-IT" sz="1800" b="0" i="0" u="none" strike="noStrike" cap="none" dirty="0" smtClean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Riferimento </a:t>
            </a:r>
            <a:r>
              <a:rPr lang="it-IT" sz="1800" b="0" i="0" u="none" strike="noStrike" cap="non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alla Competenza </a:t>
            </a:r>
            <a:r>
              <a:rPr lang="it-IT" sz="1800" b="0" i="0" u="none" strike="noStrike" cap="none" dirty="0" err="1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DigComp</a:t>
            </a:r>
            <a:r>
              <a:rPr lang="it-IT" sz="1800" b="0" i="0" u="none" strike="noStrike" cap="non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: </a:t>
            </a:r>
            <a:r>
              <a:rPr lang="it-IT" sz="1800" b="1" i="0" u="none" strike="noStrike" cap="non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1.3 Gestire dati, informazioni e contenuti digitali</a:t>
            </a:r>
            <a:r>
              <a:rPr lang="it-IT" sz="1800" b="0" i="0" u="none" strike="noStrike" cap="non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.</a:t>
            </a:r>
            <a:endParaRPr sz="1800" b="0" i="0" u="none" strike="noStrike" cap="none" dirty="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171450" marR="0" lvl="0" indent="-57150" algn="l" rtl="0">
              <a:lnSpc>
                <a:spcPct val="130000"/>
              </a:lnSpc>
              <a:spcAft>
                <a:spcPts val="120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 dirty="0">
              <a:solidFill>
                <a:srgbClr val="FF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171450" marR="0" lvl="0" indent="-38100" algn="l" rtl="0">
              <a:lnSpc>
                <a:spcPct val="130000"/>
              </a:lnSpc>
              <a:spcAft>
                <a:spcPts val="1200"/>
              </a:spcAft>
              <a:buClr>
                <a:srgbClr val="000000"/>
              </a:buClr>
              <a:buSzPts val="2100"/>
              <a:buFont typeface="Arial"/>
              <a:buNone/>
            </a:pPr>
            <a:endParaRPr sz="2100" b="0" i="0" u="none" strike="noStrike" cap="none" dirty="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2"/>
          <p:cNvSpPr txBox="1">
            <a:spLocks noGrp="1"/>
          </p:cNvSpPr>
          <p:nvPr>
            <p:ph type="title"/>
          </p:nvPr>
        </p:nvSpPr>
        <p:spPr>
          <a:xfrm>
            <a:off x="241495" y="528070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9200"/>
              </a:lnSpc>
              <a:spcBef>
                <a:spcPts val="0"/>
              </a:spcBef>
              <a:spcAft>
                <a:spcPts val="0"/>
              </a:spcAft>
              <a:buClr>
                <a:srgbClr val="4E9CBA"/>
              </a:buClr>
              <a:buSzPts val="2500"/>
              <a:buFont typeface="Calibri"/>
              <a:buNone/>
            </a:pPr>
            <a:r>
              <a:rPr lang="it-IT" sz="2500" b="1" dirty="0">
                <a:solidFill>
                  <a:srgbClr val="4E9CBA"/>
                </a:solidFill>
              </a:rPr>
              <a:t>File e cartelle</a:t>
            </a:r>
            <a:endParaRPr sz="2500" b="1" dirty="0">
              <a:solidFill>
                <a:srgbClr val="4E9CBA"/>
              </a:solidFill>
            </a:endParaRPr>
          </a:p>
        </p:txBody>
      </p:sp>
      <p:sp>
        <p:nvSpPr>
          <p:cNvPr id="99" name="Google Shape;99;p2"/>
          <p:cNvSpPr txBox="1"/>
          <p:nvPr/>
        </p:nvSpPr>
        <p:spPr>
          <a:xfrm>
            <a:off x="341697" y="1053476"/>
            <a:ext cx="8229600" cy="3629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77142"/>
              </a:lnSpc>
              <a:spcBef>
                <a:spcPts val="0"/>
              </a:spcBef>
              <a:spcAft>
                <a:spcPts val="0"/>
              </a:spcAft>
              <a:buClr>
                <a:srgbClr val="17A25F"/>
              </a:buClr>
              <a:buSzPts val="1400"/>
              <a:buFont typeface="Calibri"/>
              <a:buNone/>
            </a:pPr>
            <a:r>
              <a:rPr lang="it-IT" sz="1800" b="1" i="0" u="none" strike="noStrike" cap="none">
                <a:solidFill>
                  <a:srgbClr val="17A25F"/>
                </a:solidFill>
                <a:latin typeface="Calibri"/>
                <a:ea typeface="Calibri"/>
                <a:cs typeface="Calibri"/>
                <a:sym typeface="Calibri"/>
              </a:rPr>
              <a:t>Organizzazione delle informazioni in un dispositivo</a:t>
            </a:r>
            <a:endParaRPr sz="1800" b="1" i="0" u="none" strike="noStrike" cap="none">
              <a:solidFill>
                <a:srgbClr val="17A2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0" name="Google Shape;100;p2"/>
          <p:cNvSpPr txBox="1"/>
          <p:nvPr/>
        </p:nvSpPr>
        <p:spPr>
          <a:xfrm>
            <a:off x="341697" y="1689233"/>
            <a:ext cx="8605533" cy="23148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85750" marR="0" lvl="0" indent="-28575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ct val="90000"/>
              <a:buFont typeface="Calibri" panose="020F0502020204030204" pitchFamily="34" charset="0"/>
              <a:buChar char="•"/>
            </a:pPr>
            <a:r>
              <a:rPr lang="it-IT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Le informazioni digitali sono racchiuse dentro ad oggetti chiamati </a:t>
            </a:r>
            <a:r>
              <a:rPr lang="it-IT" sz="18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file</a:t>
            </a:r>
            <a:r>
              <a:rPr lang="it-IT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(documenti, </a:t>
            </a:r>
            <a:r>
              <a:rPr lang="it-IT" sz="18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immagini, video, musica</a:t>
            </a:r>
            <a:r>
              <a:rPr lang="it-IT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..).</a:t>
            </a:r>
            <a:endParaRPr sz="18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85750" marR="0" lvl="0" indent="-28575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ct val="90000"/>
              <a:buFont typeface="Calibri" panose="020F0502020204030204" pitchFamily="34" charset="0"/>
              <a:buChar char="•"/>
            </a:pPr>
            <a:r>
              <a:rPr lang="it-IT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 </a:t>
            </a:r>
            <a:r>
              <a:rPr lang="it-IT" sz="18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file</a:t>
            </a:r>
            <a:r>
              <a:rPr lang="it-IT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sono collocati in «contenitori» chiamati </a:t>
            </a:r>
            <a:r>
              <a:rPr lang="it-IT" sz="18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cartelle</a:t>
            </a:r>
            <a:r>
              <a:rPr lang="it-IT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</a:t>
            </a:r>
            <a:endParaRPr sz="18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85750" marR="0" lvl="0" indent="-28575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ct val="90000"/>
              <a:buFont typeface="Calibri" panose="020F0502020204030204" pitchFamily="34" charset="0"/>
              <a:buChar char="•"/>
            </a:pPr>
            <a:r>
              <a:rPr lang="it-IT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Le cartelle, i contenitori, sono organizzati in una </a:t>
            </a:r>
            <a:r>
              <a:rPr lang="it-IT" sz="18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gerarchia ad albero</a:t>
            </a:r>
            <a:r>
              <a:rPr lang="it-IT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 </a:t>
            </a:r>
            <a:endParaRPr sz="18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12"/>
          <p:cNvSpPr txBox="1"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489BBB"/>
              </a:buClr>
              <a:buSzPts val="2700"/>
              <a:buFont typeface="Calibri"/>
              <a:buNone/>
            </a:pPr>
            <a:r>
              <a:rPr lang="it-IT"/>
              <a:t>Gerarchia ad albero di file e Cartelle</a:t>
            </a:r>
            <a:endParaRPr/>
          </a:p>
        </p:txBody>
      </p:sp>
      <p:grpSp>
        <p:nvGrpSpPr>
          <p:cNvPr id="106" name="Google Shape;106;p12"/>
          <p:cNvGrpSpPr/>
          <p:nvPr/>
        </p:nvGrpSpPr>
        <p:grpSpPr>
          <a:xfrm>
            <a:off x="949124" y="1192438"/>
            <a:ext cx="6921696" cy="2758623"/>
            <a:chOff x="671" y="124108"/>
            <a:chExt cx="5502472" cy="1974964"/>
          </a:xfrm>
        </p:grpSpPr>
        <p:sp>
          <p:nvSpPr>
            <p:cNvPr id="107" name="Google Shape;107;p12"/>
            <p:cNvSpPr/>
            <p:nvPr/>
          </p:nvSpPr>
          <p:spPr>
            <a:xfrm>
              <a:off x="4571956" y="1313277"/>
              <a:ext cx="465593" cy="22158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0"/>
                  </a:moveTo>
                  <a:lnTo>
                    <a:pt x="0" y="81776"/>
                  </a:lnTo>
                  <a:lnTo>
                    <a:pt x="120000" y="81776"/>
                  </a:lnTo>
                  <a:lnTo>
                    <a:pt x="120000" y="120000"/>
                  </a:lnTo>
                </a:path>
              </a:pathLst>
            </a:custGeom>
            <a:noFill/>
            <a:ln w="25400" cap="flat" cmpd="sng">
              <a:solidFill>
                <a:srgbClr val="4674AA"/>
              </a:solidFill>
              <a:prstDash val="solid"/>
              <a:round/>
              <a:headEnd type="none" w="sm" len="sm"/>
              <a:tailEnd type="none" w="sm" len="sm"/>
            </a:ln>
          </p:spPr>
        </p:sp>
        <p:sp>
          <p:nvSpPr>
            <p:cNvPr id="108" name="Google Shape;108;p12"/>
            <p:cNvSpPr/>
            <p:nvPr/>
          </p:nvSpPr>
          <p:spPr>
            <a:xfrm>
              <a:off x="4106362" y="1313277"/>
              <a:ext cx="465593" cy="22158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120000" y="0"/>
                  </a:moveTo>
                  <a:lnTo>
                    <a:pt x="120000" y="81776"/>
                  </a:lnTo>
                  <a:lnTo>
                    <a:pt x="0" y="81776"/>
                  </a:lnTo>
                  <a:lnTo>
                    <a:pt x="0" y="120000"/>
                  </a:lnTo>
                </a:path>
              </a:pathLst>
            </a:custGeom>
            <a:noFill/>
            <a:ln w="25400" cap="flat" cmpd="sng">
              <a:solidFill>
                <a:srgbClr val="4674AA"/>
              </a:solidFill>
              <a:prstDash val="solid"/>
              <a:round/>
              <a:headEnd type="none" w="sm" len="sm"/>
              <a:tailEnd type="none" w="sm" len="sm"/>
            </a:ln>
          </p:spPr>
        </p:sp>
        <p:sp>
          <p:nvSpPr>
            <p:cNvPr id="109" name="Google Shape;109;p12"/>
            <p:cNvSpPr/>
            <p:nvPr/>
          </p:nvSpPr>
          <p:spPr>
            <a:xfrm>
              <a:off x="2709581" y="607902"/>
              <a:ext cx="1862375" cy="22158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0"/>
                  </a:moveTo>
                  <a:lnTo>
                    <a:pt x="0" y="81776"/>
                  </a:lnTo>
                  <a:lnTo>
                    <a:pt x="120000" y="81776"/>
                  </a:lnTo>
                  <a:lnTo>
                    <a:pt x="120000" y="120000"/>
                  </a:lnTo>
                </a:path>
              </a:pathLst>
            </a:custGeom>
            <a:noFill/>
            <a:ln w="25400" cap="flat" cmpd="sng">
              <a:solidFill>
                <a:srgbClr val="3B6495"/>
              </a:solidFill>
              <a:prstDash val="solid"/>
              <a:round/>
              <a:headEnd type="none" w="sm" len="sm"/>
              <a:tailEnd type="none" w="sm" len="sm"/>
            </a:ln>
          </p:spPr>
        </p:sp>
        <p:sp>
          <p:nvSpPr>
            <p:cNvPr id="110" name="Google Shape;110;p12"/>
            <p:cNvSpPr/>
            <p:nvPr/>
          </p:nvSpPr>
          <p:spPr>
            <a:xfrm>
              <a:off x="2709581" y="1313277"/>
              <a:ext cx="465593" cy="22158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0"/>
                  </a:moveTo>
                  <a:lnTo>
                    <a:pt x="0" y="81776"/>
                  </a:lnTo>
                  <a:lnTo>
                    <a:pt x="120000" y="81776"/>
                  </a:lnTo>
                  <a:lnTo>
                    <a:pt x="120000" y="120000"/>
                  </a:lnTo>
                </a:path>
              </a:pathLst>
            </a:custGeom>
            <a:noFill/>
            <a:ln w="25400" cap="flat" cmpd="sng">
              <a:solidFill>
                <a:srgbClr val="4674AA"/>
              </a:solidFill>
              <a:prstDash val="solid"/>
              <a:round/>
              <a:headEnd type="none" w="sm" len="sm"/>
              <a:tailEnd type="none" w="sm" len="sm"/>
            </a:ln>
          </p:spPr>
        </p:sp>
        <p:sp>
          <p:nvSpPr>
            <p:cNvPr id="111" name="Google Shape;111;p12"/>
            <p:cNvSpPr/>
            <p:nvPr/>
          </p:nvSpPr>
          <p:spPr>
            <a:xfrm>
              <a:off x="2243987" y="1313277"/>
              <a:ext cx="465593" cy="22158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120000" y="0"/>
                  </a:moveTo>
                  <a:lnTo>
                    <a:pt x="120000" y="81776"/>
                  </a:lnTo>
                  <a:lnTo>
                    <a:pt x="0" y="81776"/>
                  </a:lnTo>
                  <a:lnTo>
                    <a:pt x="0" y="120000"/>
                  </a:lnTo>
                </a:path>
              </a:pathLst>
            </a:custGeom>
            <a:noFill/>
            <a:ln w="25400" cap="flat" cmpd="sng">
              <a:solidFill>
                <a:srgbClr val="4674AA"/>
              </a:solidFill>
              <a:prstDash val="solid"/>
              <a:round/>
              <a:headEnd type="none" w="sm" len="sm"/>
              <a:tailEnd type="none" w="sm" len="sm"/>
            </a:ln>
          </p:spPr>
        </p:sp>
        <p:sp>
          <p:nvSpPr>
            <p:cNvPr id="112" name="Google Shape;112;p12"/>
            <p:cNvSpPr/>
            <p:nvPr/>
          </p:nvSpPr>
          <p:spPr>
            <a:xfrm>
              <a:off x="2663861" y="607902"/>
              <a:ext cx="91440" cy="22158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w="25400" cap="flat" cmpd="sng">
              <a:solidFill>
                <a:srgbClr val="3B6495"/>
              </a:solidFill>
              <a:prstDash val="solid"/>
              <a:round/>
              <a:headEnd type="none" w="sm" len="sm"/>
              <a:tailEnd type="none" w="sm" len="sm"/>
            </a:ln>
          </p:spPr>
        </p:sp>
        <p:sp>
          <p:nvSpPr>
            <p:cNvPr id="113" name="Google Shape;113;p12"/>
            <p:cNvSpPr/>
            <p:nvPr/>
          </p:nvSpPr>
          <p:spPr>
            <a:xfrm>
              <a:off x="847206" y="1313277"/>
              <a:ext cx="465593" cy="22158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0"/>
                  </a:moveTo>
                  <a:lnTo>
                    <a:pt x="0" y="81776"/>
                  </a:lnTo>
                  <a:lnTo>
                    <a:pt x="120000" y="81776"/>
                  </a:lnTo>
                  <a:lnTo>
                    <a:pt x="120000" y="120000"/>
                  </a:lnTo>
                </a:path>
              </a:pathLst>
            </a:custGeom>
            <a:noFill/>
            <a:ln w="25400" cap="flat" cmpd="sng">
              <a:solidFill>
                <a:srgbClr val="4674AA"/>
              </a:solidFill>
              <a:prstDash val="solid"/>
              <a:round/>
              <a:headEnd type="none" w="sm" len="sm"/>
              <a:tailEnd type="none" w="sm" len="sm"/>
            </a:ln>
          </p:spPr>
        </p:sp>
        <p:sp>
          <p:nvSpPr>
            <p:cNvPr id="114" name="Google Shape;114;p12"/>
            <p:cNvSpPr/>
            <p:nvPr/>
          </p:nvSpPr>
          <p:spPr>
            <a:xfrm>
              <a:off x="381612" y="1313277"/>
              <a:ext cx="465593" cy="22158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120000" y="0"/>
                  </a:moveTo>
                  <a:lnTo>
                    <a:pt x="120000" y="81776"/>
                  </a:lnTo>
                  <a:lnTo>
                    <a:pt x="0" y="81776"/>
                  </a:lnTo>
                  <a:lnTo>
                    <a:pt x="0" y="120000"/>
                  </a:lnTo>
                </a:path>
              </a:pathLst>
            </a:custGeom>
            <a:noFill/>
            <a:ln w="25400" cap="flat" cmpd="sng">
              <a:solidFill>
                <a:srgbClr val="4674AA"/>
              </a:solidFill>
              <a:prstDash val="solid"/>
              <a:round/>
              <a:headEnd type="none" w="sm" len="sm"/>
              <a:tailEnd type="none" w="sm" len="sm"/>
            </a:ln>
          </p:spPr>
        </p:sp>
        <p:sp>
          <p:nvSpPr>
            <p:cNvPr id="115" name="Google Shape;115;p12"/>
            <p:cNvSpPr/>
            <p:nvPr/>
          </p:nvSpPr>
          <p:spPr>
            <a:xfrm>
              <a:off x="847206" y="607902"/>
              <a:ext cx="1862375" cy="22158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120000" y="0"/>
                  </a:moveTo>
                  <a:lnTo>
                    <a:pt x="120000" y="81776"/>
                  </a:lnTo>
                  <a:lnTo>
                    <a:pt x="0" y="81776"/>
                  </a:lnTo>
                  <a:lnTo>
                    <a:pt x="0" y="120000"/>
                  </a:lnTo>
                </a:path>
              </a:pathLst>
            </a:custGeom>
            <a:noFill/>
            <a:ln w="25400" cap="flat" cmpd="sng">
              <a:solidFill>
                <a:srgbClr val="3B6495"/>
              </a:solidFill>
              <a:prstDash val="solid"/>
              <a:round/>
              <a:headEnd type="none" w="sm" len="sm"/>
              <a:tailEnd type="none" w="sm" len="sm"/>
            </a:ln>
          </p:spPr>
        </p:sp>
        <p:sp>
          <p:nvSpPr>
            <p:cNvPr id="116" name="Google Shape;116;p12"/>
            <p:cNvSpPr/>
            <p:nvPr/>
          </p:nvSpPr>
          <p:spPr>
            <a:xfrm>
              <a:off x="2328640" y="124108"/>
              <a:ext cx="761880" cy="483794"/>
            </a:xfrm>
            <a:prstGeom prst="roundRect">
              <a:avLst>
                <a:gd name="adj" fmla="val 10000"/>
              </a:avLst>
            </a:prstGeom>
            <a:solidFill>
              <a:srgbClr val="F2DADA"/>
            </a:solidFill>
            <a:ln w="254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7" name="Google Shape;117;p12"/>
            <p:cNvSpPr/>
            <p:nvPr/>
          </p:nvSpPr>
          <p:spPr>
            <a:xfrm>
              <a:off x="2413294" y="204529"/>
              <a:ext cx="761880" cy="483794"/>
            </a:xfrm>
            <a:prstGeom prst="roundRect">
              <a:avLst>
                <a:gd name="adj" fmla="val 10000"/>
              </a:avLst>
            </a:prstGeom>
            <a:solidFill>
              <a:schemeClr val="lt1"/>
            </a:solidFill>
            <a:ln w="25400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8" name="Google Shape;118;p12"/>
            <p:cNvSpPr txBox="1"/>
            <p:nvPr/>
          </p:nvSpPr>
          <p:spPr>
            <a:xfrm>
              <a:off x="2427464" y="218699"/>
              <a:ext cx="733540" cy="45545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34275" tIns="34275" rIns="34275" bIns="34275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r>
                <a:rPr lang="it-IT" sz="1400" b="1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Unità Disco </a:t>
              </a:r>
              <a:endParaRPr sz="1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9" name="Google Shape;119;p12"/>
            <p:cNvSpPr/>
            <p:nvPr/>
          </p:nvSpPr>
          <p:spPr>
            <a:xfrm>
              <a:off x="466265" y="829482"/>
              <a:ext cx="761880" cy="483794"/>
            </a:xfrm>
            <a:prstGeom prst="roundRect">
              <a:avLst>
                <a:gd name="adj" fmla="val 10000"/>
              </a:avLst>
            </a:prstGeom>
            <a:solidFill>
              <a:srgbClr val="EAF1DD"/>
            </a:solidFill>
            <a:ln w="254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0" name="Google Shape;120;p12"/>
            <p:cNvSpPr/>
            <p:nvPr/>
          </p:nvSpPr>
          <p:spPr>
            <a:xfrm>
              <a:off x="550919" y="909903"/>
              <a:ext cx="761880" cy="483794"/>
            </a:xfrm>
            <a:prstGeom prst="roundRect">
              <a:avLst>
                <a:gd name="adj" fmla="val 10000"/>
              </a:avLst>
            </a:prstGeom>
            <a:solidFill>
              <a:schemeClr val="lt1"/>
            </a:solidFill>
            <a:ln w="25400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1" name="Google Shape;121;p12"/>
            <p:cNvSpPr txBox="1"/>
            <p:nvPr/>
          </p:nvSpPr>
          <p:spPr>
            <a:xfrm>
              <a:off x="536932" y="913978"/>
              <a:ext cx="733540" cy="45545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34275" tIns="34275" rIns="34275" bIns="34275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r>
                <a:rPr lang="it-IT" sz="1400" b="1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Documenti</a:t>
              </a:r>
              <a:endParaRPr sz="1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2" name="Google Shape;122;p12"/>
            <p:cNvSpPr/>
            <p:nvPr/>
          </p:nvSpPr>
          <p:spPr>
            <a:xfrm>
              <a:off x="671" y="1534857"/>
              <a:ext cx="761880" cy="483794"/>
            </a:xfrm>
            <a:prstGeom prst="roundRect">
              <a:avLst>
                <a:gd name="adj" fmla="val 10000"/>
              </a:avLst>
            </a:prstGeom>
            <a:solidFill>
              <a:srgbClr val="EAF1DD"/>
            </a:solidFill>
            <a:ln w="254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3" name="Google Shape;123;p12"/>
            <p:cNvSpPr/>
            <p:nvPr/>
          </p:nvSpPr>
          <p:spPr>
            <a:xfrm>
              <a:off x="85325" y="1615278"/>
              <a:ext cx="761880" cy="483794"/>
            </a:xfrm>
            <a:prstGeom prst="roundRect">
              <a:avLst>
                <a:gd name="adj" fmla="val 10000"/>
              </a:avLst>
            </a:prstGeom>
            <a:solidFill>
              <a:schemeClr val="lt1"/>
            </a:solidFill>
            <a:ln w="25400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4" name="Google Shape;124;p12"/>
            <p:cNvSpPr txBox="1"/>
            <p:nvPr/>
          </p:nvSpPr>
          <p:spPr>
            <a:xfrm>
              <a:off x="99495" y="1629448"/>
              <a:ext cx="733540" cy="45545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34275" tIns="34275" rIns="34275" bIns="34275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r>
                <a:rPr lang="it-IT" sz="1400" b="1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Lettere</a:t>
              </a:r>
              <a:endParaRPr sz="1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5" name="Google Shape;125;p12"/>
            <p:cNvSpPr/>
            <p:nvPr/>
          </p:nvSpPr>
          <p:spPr>
            <a:xfrm>
              <a:off x="931859" y="1534857"/>
              <a:ext cx="761880" cy="483794"/>
            </a:xfrm>
            <a:prstGeom prst="roundRect">
              <a:avLst>
                <a:gd name="adj" fmla="val 10000"/>
              </a:avLst>
            </a:prstGeom>
            <a:solidFill>
              <a:srgbClr val="EAF1DD"/>
            </a:solidFill>
            <a:ln w="254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6" name="Google Shape;126;p12"/>
            <p:cNvSpPr/>
            <p:nvPr/>
          </p:nvSpPr>
          <p:spPr>
            <a:xfrm>
              <a:off x="1016512" y="1615278"/>
              <a:ext cx="761880" cy="483794"/>
            </a:xfrm>
            <a:prstGeom prst="roundRect">
              <a:avLst>
                <a:gd name="adj" fmla="val 10000"/>
              </a:avLst>
            </a:prstGeom>
            <a:solidFill>
              <a:schemeClr val="lt1"/>
            </a:solidFill>
            <a:ln w="25400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7" name="Google Shape;127;p12"/>
            <p:cNvSpPr txBox="1"/>
            <p:nvPr/>
          </p:nvSpPr>
          <p:spPr>
            <a:xfrm>
              <a:off x="1030682" y="1629448"/>
              <a:ext cx="733540" cy="45545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34275" tIns="34275" rIns="34275" bIns="34275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r>
                <a:rPr lang="it-IT" sz="1400" b="1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Fogli calcolo</a:t>
              </a:r>
              <a:endParaRPr sz="1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8" name="Google Shape;128;p12"/>
            <p:cNvSpPr/>
            <p:nvPr/>
          </p:nvSpPr>
          <p:spPr>
            <a:xfrm>
              <a:off x="2328640" y="829482"/>
              <a:ext cx="761880" cy="483794"/>
            </a:xfrm>
            <a:prstGeom prst="roundRect">
              <a:avLst>
                <a:gd name="adj" fmla="val 10000"/>
              </a:avLst>
            </a:prstGeom>
            <a:solidFill>
              <a:srgbClr val="FDE9D8"/>
            </a:solidFill>
            <a:ln w="254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9" name="Google Shape;129;p12"/>
            <p:cNvSpPr/>
            <p:nvPr/>
          </p:nvSpPr>
          <p:spPr>
            <a:xfrm>
              <a:off x="2413294" y="909903"/>
              <a:ext cx="761880" cy="483794"/>
            </a:xfrm>
            <a:prstGeom prst="roundRect">
              <a:avLst>
                <a:gd name="adj" fmla="val 10000"/>
              </a:avLst>
            </a:prstGeom>
            <a:solidFill>
              <a:schemeClr val="lt1"/>
            </a:solidFill>
            <a:ln w="25400" cap="flat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0" name="Google Shape;130;p12"/>
            <p:cNvSpPr txBox="1"/>
            <p:nvPr/>
          </p:nvSpPr>
          <p:spPr>
            <a:xfrm>
              <a:off x="2427464" y="924073"/>
              <a:ext cx="733540" cy="45545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34275" tIns="34275" rIns="34275" bIns="34275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r>
                <a:rPr lang="it-IT" sz="1400" b="1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Immagini</a:t>
              </a:r>
              <a:endParaRPr sz="1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1" name="Google Shape;131;p12"/>
            <p:cNvSpPr/>
            <p:nvPr/>
          </p:nvSpPr>
          <p:spPr>
            <a:xfrm>
              <a:off x="1863047" y="1534857"/>
              <a:ext cx="761880" cy="483794"/>
            </a:xfrm>
            <a:prstGeom prst="roundRect">
              <a:avLst>
                <a:gd name="adj" fmla="val 10000"/>
              </a:avLst>
            </a:prstGeom>
            <a:solidFill>
              <a:srgbClr val="FDE9D8"/>
            </a:solidFill>
            <a:ln w="254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2" name="Google Shape;132;p12"/>
            <p:cNvSpPr/>
            <p:nvPr/>
          </p:nvSpPr>
          <p:spPr>
            <a:xfrm>
              <a:off x="1947700" y="1615278"/>
              <a:ext cx="761880" cy="483794"/>
            </a:xfrm>
            <a:prstGeom prst="roundRect">
              <a:avLst>
                <a:gd name="adj" fmla="val 10000"/>
              </a:avLst>
            </a:prstGeom>
            <a:solidFill>
              <a:schemeClr val="lt1"/>
            </a:solidFill>
            <a:ln w="25400" cap="flat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3" name="Google Shape;133;p12"/>
            <p:cNvSpPr txBox="1"/>
            <p:nvPr/>
          </p:nvSpPr>
          <p:spPr>
            <a:xfrm>
              <a:off x="1961870" y="1629448"/>
              <a:ext cx="733540" cy="45545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34275" tIns="34275" rIns="34275" bIns="34275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r>
                <a:rPr lang="it-IT" sz="1400" b="1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Vacanze</a:t>
              </a:r>
              <a:endParaRPr sz="1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4" name="Google Shape;134;p12"/>
            <p:cNvSpPr/>
            <p:nvPr/>
          </p:nvSpPr>
          <p:spPr>
            <a:xfrm>
              <a:off x="2794234" y="1534857"/>
              <a:ext cx="761880" cy="483794"/>
            </a:xfrm>
            <a:prstGeom prst="roundRect">
              <a:avLst>
                <a:gd name="adj" fmla="val 10000"/>
              </a:avLst>
            </a:prstGeom>
            <a:solidFill>
              <a:srgbClr val="FDE9D8"/>
            </a:solidFill>
            <a:ln w="254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5" name="Google Shape;135;p12"/>
            <p:cNvSpPr/>
            <p:nvPr/>
          </p:nvSpPr>
          <p:spPr>
            <a:xfrm>
              <a:off x="2878888" y="1615278"/>
              <a:ext cx="761880" cy="483794"/>
            </a:xfrm>
            <a:prstGeom prst="roundRect">
              <a:avLst>
                <a:gd name="adj" fmla="val 10000"/>
              </a:avLst>
            </a:prstGeom>
            <a:solidFill>
              <a:schemeClr val="lt1"/>
            </a:solidFill>
            <a:ln w="25400" cap="flat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6" name="Google Shape;136;p12"/>
            <p:cNvSpPr txBox="1"/>
            <p:nvPr/>
          </p:nvSpPr>
          <p:spPr>
            <a:xfrm>
              <a:off x="2893058" y="1629448"/>
              <a:ext cx="733540" cy="45545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34275" tIns="34275" rIns="34275" bIns="34275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r>
                <a:rPr lang="it-IT" sz="1400" b="1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Gita  Luca</a:t>
              </a:r>
              <a:endParaRPr sz="1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7" name="Google Shape;137;p12"/>
            <p:cNvSpPr/>
            <p:nvPr/>
          </p:nvSpPr>
          <p:spPr>
            <a:xfrm>
              <a:off x="4191016" y="829482"/>
              <a:ext cx="761880" cy="483794"/>
            </a:xfrm>
            <a:prstGeom prst="roundRect">
              <a:avLst>
                <a:gd name="adj" fmla="val 10000"/>
              </a:avLst>
            </a:prstGeom>
            <a:solidFill>
              <a:srgbClr val="D8D8D8"/>
            </a:solidFill>
            <a:ln w="254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8" name="Google Shape;138;p12"/>
            <p:cNvSpPr/>
            <p:nvPr/>
          </p:nvSpPr>
          <p:spPr>
            <a:xfrm>
              <a:off x="4275669" y="909903"/>
              <a:ext cx="761880" cy="483794"/>
            </a:xfrm>
            <a:prstGeom prst="roundRect">
              <a:avLst>
                <a:gd name="adj" fmla="val 10000"/>
              </a:avLst>
            </a:prstGeom>
            <a:solidFill>
              <a:schemeClr val="lt1"/>
            </a:solidFill>
            <a:ln w="2540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9" name="Google Shape;139;p12"/>
            <p:cNvSpPr txBox="1"/>
            <p:nvPr/>
          </p:nvSpPr>
          <p:spPr>
            <a:xfrm>
              <a:off x="4297224" y="924072"/>
              <a:ext cx="733540" cy="45545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34275" tIns="34275" rIns="34275" bIns="34275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r>
                <a:rPr lang="it-IT" sz="1400" b="1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Video</a:t>
              </a:r>
              <a:endParaRPr sz="1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0" name="Google Shape;140;p12"/>
            <p:cNvSpPr/>
            <p:nvPr/>
          </p:nvSpPr>
          <p:spPr>
            <a:xfrm>
              <a:off x="3725422" y="1534857"/>
              <a:ext cx="761880" cy="483794"/>
            </a:xfrm>
            <a:prstGeom prst="roundRect">
              <a:avLst>
                <a:gd name="adj" fmla="val 10000"/>
              </a:avLst>
            </a:prstGeom>
            <a:solidFill>
              <a:srgbClr val="D8D8D8"/>
            </a:solidFill>
            <a:ln w="254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1" name="Google Shape;141;p12"/>
            <p:cNvSpPr/>
            <p:nvPr/>
          </p:nvSpPr>
          <p:spPr>
            <a:xfrm>
              <a:off x="3810075" y="1615278"/>
              <a:ext cx="761880" cy="483794"/>
            </a:xfrm>
            <a:prstGeom prst="roundRect">
              <a:avLst>
                <a:gd name="adj" fmla="val 10000"/>
              </a:avLst>
            </a:prstGeom>
            <a:solidFill>
              <a:schemeClr val="lt1"/>
            </a:solidFill>
            <a:ln w="2540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2" name="Google Shape;142;p12"/>
            <p:cNvSpPr txBox="1"/>
            <p:nvPr/>
          </p:nvSpPr>
          <p:spPr>
            <a:xfrm>
              <a:off x="3824245" y="1629448"/>
              <a:ext cx="733540" cy="45545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34275" tIns="34275" rIns="34275" bIns="34275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r>
                <a:rPr lang="it-IT" sz="1400" b="1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Recita scuola</a:t>
              </a:r>
              <a:endParaRPr sz="1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3" name="Google Shape;143;p12"/>
            <p:cNvSpPr/>
            <p:nvPr/>
          </p:nvSpPr>
          <p:spPr>
            <a:xfrm>
              <a:off x="4656609" y="1534857"/>
              <a:ext cx="761880" cy="483794"/>
            </a:xfrm>
            <a:prstGeom prst="roundRect">
              <a:avLst>
                <a:gd name="adj" fmla="val 10000"/>
              </a:avLst>
            </a:prstGeom>
            <a:solidFill>
              <a:srgbClr val="D8D8D8"/>
            </a:solidFill>
            <a:ln w="254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4" name="Google Shape;144;p12"/>
            <p:cNvSpPr/>
            <p:nvPr/>
          </p:nvSpPr>
          <p:spPr>
            <a:xfrm>
              <a:off x="4741263" y="1615278"/>
              <a:ext cx="761880" cy="483794"/>
            </a:xfrm>
            <a:prstGeom prst="roundRect">
              <a:avLst>
                <a:gd name="adj" fmla="val 10000"/>
              </a:avLst>
            </a:prstGeom>
            <a:solidFill>
              <a:schemeClr val="lt1"/>
            </a:solidFill>
            <a:ln w="2540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5" name="Google Shape;145;p12"/>
            <p:cNvSpPr txBox="1"/>
            <p:nvPr/>
          </p:nvSpPr>
          <p:spPr>
            <a:xfrm>
              <a:off x="4769601" y="1615561"/>
              <a:ext cx="733541" cy="45545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34275" tIns="34275" rIns="34275" bIns="34275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it-IT" sz="1400" b="1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Festa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it-IT" sz="1400" b="1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 Paola</a:t>
              </a:r>
              <a:endParaRPr sz="1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1" name="Google Shape;151;p3"/>
          <p:cNvPicPr preferRelativeResize="0"/>
          <p:nvPr/>
        </p:nvPicPr>
        <p:blipFill rotWithShape="1">
          <a:blip r:embed="rId3">
            <a:alphaModFix/>
          </a:blip>
          <a:srcRect l="26203" t="4219" r="16054" b="51544"/>
          <a:stretch/>
        </p:blipFill>
        <p:spPr>
          <a:xfrm>
            <a:off x="1724561" y="1416402"/>
            <a:ext cx="7188081" cy="2030242"/>
          </a:xfrm>
          <a:prstGeom prst="rect">
            <a:avLst/>
          </a:prstGeom>
          <a:noFill/>
          <a:ln>
            <a:noFill/>
          </a:ln>
          <a:effectLst>
            <a:outerShdw blurRad="50800" dist="50800" dir="5400000" sx="50000" sy="50000" algn="ctr" rotWithShape="0">
              <a:schemeClr val="lt1">
                <a:alpha val="49411"/>
              </a:schemeClr>
            </a:outerShdw>
          </a:effectLst>
        </p:spPr>
      </p:pic>
      <p:sp>
        <p:nvSpPr>
          <p:cNvPr id="152" name="Google Shape;152;p3"/>
          <p:cNvSpPr txBox="1">
            <a:spLocks noGrp="1"/>
          </p:cNvSpPr>
          <p:nvPr>
            <p:ph type="title"/>
          </p:nvPr>
        </p:nvSpPr>
        <p:spPr>
          <a:xfrm>
            <a:off x="311845" y="559152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9200"/>
              </a:lnSpc>
              <a:spcBef>
                <a:spcPts val="0"/>
              </a:spcBef>
              <a:spcAft>
                <a:spcPts val="0"/>
              </a:spcAft>
              <a:buClr>
                <a:srgbClr val="4E9CBA"/>
              </a:buClr>
              <a:buSzPts val="2500"/>
              <a:buFont typeface="Calibri"/>
              <a:buNone/>
            </a:pPr>
            <a:r>
              <a:rPr lang="it-IT" sz="2500">
                <a:solidFill>
                  <a:srgbClr val="4E9CBA"/>
                </a:solidFill>
              </a:rPr>
              <a:t>File e Cartelle</a:t>
            </a:r>
            <a:endParaRPr sz="2500" b="1">
              <a:solidFill>
                <a:srgbClr val="4E9CBA"/>
              </a:solidFill>
            </a:endParaRPr>
          </a:p>
        </p:txBody>
      </p:sp>
      <p:sp>
        <p:nvSpPr>
          <p:cNvPr id="153" name="Google Shape;153;p3"/>
          <p:cNvSpPr/>
          <p:nvPr/>
        </p:nvSpPr>
        <p:spPr>
          <a:xfrm>
            <a:off x="1670672" y="1650613"/>
            <a:ext cx="7188080" cy="591957"/>
          </a:xfrm>
          <a:prstGeom prst="rect">
            <a:avLst/>
          </a:prstGeom>
          <a:noFill/>
          <a:ln w="19050" cap="flat" cmpd="sng">
            <a:solidFill>
              <a:srgbClr val="379BB3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endParaRPr sz="1600" b="1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4" name="Google Shape;154;p3"/>
          <p:cNvSpPr/>
          <p:nvPr/>
        </p:nvSpPr>
        <p:spPr>
          <a:xfrm>
            <a:off x="1018203" y="1797472"/>
            <a:ext cx="597232" cy="298235"/>
          </a:xfrm>
          <a:prstGeom prst="rightArrow">
            <a:avLst>
              <a:gd name="adj1" fmla="val 40553"/>
              <a:gd name="adj2" fmla="val 109750"/>
            </a:avLst>
          </a:prstGeom>
          <a:solidFill>
            <a:srgbClr val="379BB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5" name="Google Shape;155;p3"/>
          <p:cNvSpPr/>
          <p:nvPr/>
        </p:nvSpPr>
        <p:spPr>
          <a:xfrm>
            <a:off x="1670671" y="2273653"/>
            <a:ext cx="7188081" cy="1001982"/>
          </a:xfrm>
          <a:prstGeom prst="rect">
            <a:avLst/>
          </a:prstGeom>
          <a:noFill/>
          <a:ln w="19050" cap="flat" cmpd="sng">
            <a:solidFill>
              <a:srgbClr val="379BB3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endParaRPr sz="1600" b="1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6" name="Google Shape;156;p3"/>
          <p:cNvSpPr/>
          <p:nvPr/>
        </p:nvSpPr>
        <p:spPr>
          <a:xfrm>
            <a:off x="1018203" y="2828135"/>
            <a:ext cx="597232" cy="298235"/>
          </a:xfrm>
          <a:prstGeom prst="rightArrow">
            <a:avLst>
              <a:gd name="adj1" fmla="val 40553"/>
              <a:gd name="adj2" fmla="val 109750"/>
            </a:avLst>
          </a:prstGeom>
          <a:solidFill>
            <a:srgbClr val="379BB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7" name="Google Shape;157;p3"/>
          <p:cNvSpPr txBox="1"/>
          <p:nvPr/>
        </p:nvSpPr>
        <p:spPr>
          <a:xfrm>
            <a:off x="123316" y="1752936"/>
            <a:ext cx="975332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it-IT" sz="1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Cartelle</a:t>
            </a:r>
            <a:r>
              <a:rPr lang="it-IT"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8" name="Google Shape;158;p3"/>
          <p:cNvSpPr txBox="1"/>
          <p:nvPr/>
        </p:nvSpPr>
        <p:spPr>
          <a:xfrm>
            <a:off x="208073" y="2792586"/>
            <a:ext cx="662361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it-IT" sz="1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Files</a:t>
            </a:r>
            <a:r>
              <a:rPr lang="it-IT"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p4"/>
          <p:cNvSpPr txBox="1">
            <a:spLocks noGrp="1"/>
          </p:cNvSpPr>
          <p:nvPr>
            <p:ph type="title"/>
          </p:nvPr>
        </p:nvSpPr>
        <p:spPr>
          <a:xfrm>
            <a:off x="241495" y="528070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9200"/>
              </a:lnSpc>
              <a:spcBef>
                <a:spcPts val="0"/>
              </a:spcBef>
              <a:spcAft>
                <a:spcPts val="0"/>
              </a:spcAft>
              <a:buClr>
                <a:srgbClr val="4E9CBA"/>
              </a:buClr>
              <a:buSzPts val="2500"/>
              <a:buFont typeface="Calibri"/>
              <a:buNone/>
            </a:pPr>
            <a:r>
              <a:rPr lang="it-IT" sz="2500">
                <a:solidFill>
                  <a:srgbClr val="4E9CBA"/>
                </a:solidFill>
              </a:rPr>
              <a:t>File e cartelle</a:t>
            </a:r>
            <a:endParaRPr/>
          </a:p>
        </p:txBody>
      </p:sp>
      <p:sp>
        <p:nvSpPr>
          <p:cNvPr id="164" name="Google Shape;164;p4"/>
          <p:cNvSpPr txBox="1"/>
          <p:nvPr/>
        </p:nvSpPr>
        <p:spPr>
          <a:xfrm>
            <a:off x="341697" y="1080469"/>
            <a:ext cx="8229600" cy="3629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77142"/>
              </a:lnSpc>
              <a:spcBef>
                <a:spcPts val="0"/>
              </a:spcBef>
              <a:spcAft>
                <a:spcPts val="0"/>
              </a:spcAft>
              <a:buClr>
                <a:srgbClr val="17A25F"/>
              </a:buClr>
              <a:buSzPts val="1400"/>
              <a:buFont typeface="Calibri"/>
              <a:buNone/>
            </a:pPr>
            <a:r>
              <a:rPr lang="it-IT" sz="1800" b="1" i="0" u="none" strike="noStrike" cap="none" dirty="0">
                <a:solidFill>
                  <a:srgbClr val="17A25F"/>
                </a:solidFill>
                <a:latin typeface="Calibri"/>
                <a:ea typeface="Calibri"/>
                <a:cs typeface="Calibri"/>
                <a:sym typeface="Calibri"/>
              </a:rPr>
              <a:t>Operazioni con i file e le cartelle</a:t>
            </a:r>
            <a:endParaRPr sz="1800" b="1" i="0" u="none" strike="noStrike" cap="none" dirty="0">
              <a:solidFill>
                <a:srgbClr val="17A2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5" name="Google Shape;165;p4"/>
          <p:cNvSpPr txBox="1"/>
          <p:nvPr/>
        </p:nvSpPr>
        <p:spPr>
          <a:xfrm>
            <a:off x="341697" y="1566783"/>
            <a:ext cx="8229600" cy="23148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rPr lang="it-IT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Ci sono alcune operazioni che si possono fare con i file e le cartelle:</a:t>
            </a:r>
            <a:endParaRPr sz="18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85750" marR="0" lvl="0" indent="-28575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90000"/>
              <a:buFont typeface="Arial"/>
              <a:buChar char="•"/>
            </a:pPr>
            <a:r>
              <a:rPr lang="it-IT" sz="18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Rinominare</a:t>
            </a:r>
            <a:r>
              <a:rPr lang="it-IT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: cambiare nome (senza modificare il contenuto).</a:t>
            </a:r>
            <a:endParaRPr sz="18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85750" marR="0" lvl="0" indent="-28575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90000"/>
              <a:buFont typeface="Arial"/>
              <a:buChar char="•"/>
            </a:pPr>
            <a:r>
              <a:rPr lang="it-IT" sz="18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Spostare</a:t>
            </a:r>
            <a:r>
              <a:rPr lang="it-IT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: cambiare posizione dell’oggetto. </a:t>
            </a:r>
            <a:endParaRPr sz="18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85750" marR="0" lvl="0" indent="-28575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90000"/>
              <a:buFont typeface="Arial"/>
              <a:buChar char="•"/>
            </a:pPr>
            <a:r>
              <a:rPr lang="it-IT" sz="18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Copiare</a:t>
            </a:r>
            <a:r>
              <a:rPr lang="it-IT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: creare una copia dell’originale; copiando una cartella si copia anche l’intero contenuto.</a:t>
            </a:r>
            <a:endParaRPr sz="18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85750" marR="0" lvl="0" indent="-28575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90000"/>
              <a:buFont typeface="Arial"/>
              <a:buChar char="•"/>
            </a:pPr>
            <a:r>
              <a:rPr lang="it-IT" sz="18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Eliminare</a:t>
            </a:r>
            <a:r>
              <a:rPr lang="it-IT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: cancellare l’elemento; eliminare una cartella si elimina l’intero contenuto.</a:t>
            </a:r>
            <a:endParaRPr sz="18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7714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rPr lang="it-IT" sz="1800" b="0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Esistono </a:t>
            </a:r>
            <a:r>
              <a:rPr lang="it-IT" sz="1800" b="0" i="0" u="sng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diverse tecniche per effettuare queste operazioni</a:t>
            </a:r>
            <a:r>
              <a:rPr lang="it-IT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!</a:t>
            </a:r>
            <a:endParaRPr sz="18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7714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endParaRPr sz="18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p5"/>
          <p:cNvSpPr txBox="1">
            <a:spLocks noGrp="1"/>
          </p:cNvSpPr>
          <p:nvPr>
            <p:ph type="title"/>
          </p:nvPr>
        </p:nvSpPr>
        <p:spPr>
          <a:xfrm>
            <a:off x="241495" y="528070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9200"/>
              </a:lnSpc>
              <a:spcBef>
                <a:spcPts val="0"/>
              </a:spcBef>
              <a:spcAft>
                <a:spcPts val="0"/>
              </a:spcAft>
              <a:buClr>
                <a:srgbClr val="4E9CBA"/>
              </a:buClr>
              <a:buSzPts val="2500"/>
              <a:buFont typeface="Calibri"/>
              <a:buNone/>
            </a:pPr>
            <a:r>
              <a:rPr lang="it-IT" sz="2500" b="1">
                <a:solidFill>
                  <a:srgbClr val="4E9CBA"/>
                </a:solidFill>
              </a:rPr>
              <a:t>File e cartelle</a:t>
            </a:r>
            <a:endParaRPr/>
          </a:p>
        </p:txBody>
      </p:sp>
      <p:sp>
        <p:nvSpPr>
          <p:cNvPr id="171" name="Google Shape;171;p5"/>
          <p:cNvSpPr txBox="1"/>
          <p:nvPr/>
        </p:nvSpPr>
        <p:spPr>
          <a:xfrm>
            <a:off x="341697" y="1022394"/>
            <a:ext cx="8229600" cy="3629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77142"/>
              </a:lnSpc>
              <a:spcBef>
                <a:spcPts val="0"/>
              </a:spcBef>
              <a:spcAft>
                <a:spcPts val="0"/>
              </a:spcAft>
              <a:buClr>
                <a:srgbClr val="17A25F"/>
              </a:buClr>
              <a:buSzPts val="1400"/>
              <a:buFont typeface="Calibri"/>
              <a:buNone/>
            </a:pPr>
            <a:r>
              <a:rPr lang="it-IT" sz="1800" b="1" i="0" u="none" strike="noStrike" cap="none">
                <a:solidFill>
                  <a:srgbClr val="17A25F"/>
                </a:solidFill>
                <a:latin typeface="Calibri"/>
                <a:ea typeface="Calibri"/>
                <a:cs typeface="Calibri"/>
                <a:sym typeface="Calibri"/>
              </a:rPr>
              <a:t>Copia, taglia e incolla</a:t>
            </a:r>
            <a:endParaRPr sz="1800" b="1" i="0" u="none" strike="noStrike" cap="none">
              <a:solidFill>
                <a:srgbClr val="17A2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2" name="Google Shape;172;p5"/>
          <p:cNvSpPr txBox="1"/>
          <p:nvPr/>
        </p:nvSpPr>
        <p:spPr>
          <a:xfrm>
            <a:off x="341697" y="1689233"/>
            <a:ext cx="8229600" cy="23148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90769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None/>
            </a:pPr>
            <a:endParaRPr sz="13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3" name="Google Shape;173;p5"/>
          <p:cNvSpPr txBox="1"/>
          <p:nvPr/>
        </p:nvSpPr>
        <p:spPr>
          <a:xfrm>
            <a:off x="409431" y="1372752"/>
            <a:ext cx="8484440" cy="23148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85750" marR="0" lvl="0" indent="-285750" algn="l" rtl="0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ct val="90000"/>
              <a:buFont typeface="Arial"/>
              <a:buChar char="•"/>
            </a:pPr>
            <a:r>
              <a:rPr lang="it-IT" sz="18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Tagliare</a:t>
            </a:r>
            <a:r>
              <a:rPr lang="it-IT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è da intendersi come </a:t>
            </a:r>
            <a:r>
              <a:rPr lang="it-IT" sz="18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spostare</a:t>
            </a:r>
            <a:r>
              <a:rPr lang="it-IT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</a:t>
            </a:r>
            <a:endParaRPr sz="18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85750" marR="0" lvl="0" indent="-285750" algn="l" rtl="0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ct val="90000"/>
              <a:buFont typeface="Arial"/>
              <a:buChar char="•"/>
            </a:pPr>
            <a:r>
              <a:rPr lang="it-IT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Il comando </a:t>
            </a:r>
            <a:r>
              <a:rPr lang="it-IT" sz="18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copia</a:t>
            </a:r>
            <a:r>
              <a:rPr lang="it-IT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e il comando </a:t>
            </a:r>
            <a:r>
              <a:rPr lang="it-IT" sz="18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taglia</a:t>
            </a:r>
            <a:r>
              <a:rPr lang="it-IT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vanno sempre seguiti dal comando </a:t>
            </a:r>
            <a:r>
              <a:rPr lang="it-IT" sz="18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incolla</a:t>
            </a:r>
            <a:r>
              <a:rPr lang="it-IT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</a:t>
            </a:r>
            <a:endParaRPr sz="18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85750" marR="0" lvl="0" indent="-285750" algn="l" rtl="0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ct val="90000"/>
              <a:buFont typeface="Arial"/>
              <a:buChar char="•"/>
            </a:pPr>
            <a:r>
              <a:rPr lang="it-IT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Esistono diverse tecniche per lanciare questi comandi (tasto destro, combinazione tasti, menu, tasti speciali)</a:t>
            </a:r>
            <a:endParaRPr sz="18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85750" marR="0" lvl="0" indent="-285750" algn="l" rtl="0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ct val="90000"/>
              <a:buFont typeface="Arial"/>
              <a:buChar char="•"/>
            </a:pPr>
            <a:r>
              <a:rPr lang="it-IT" sz="18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Tagliare un oggetto </a:t>
            </a:r>
            <a:r>
              <a:rPr lang="it-IT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(file o cartella) da un punto, spostarsi nell’albero delle cartelle e incollare significa </a:t>
            </a:r>
            <a:r>
              <a:rPr lang="it-IT" sz="18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SPOSTARLO</a:t>
            </a:r>
            <a:endParaRPr sz="1800" b="1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85750" marR="0" lvl="0" indent="-285750" algn="l" rtl="0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ct val="90000"/>
              <a:buFont typeface="Arial"/>
              <a:buChar char="•"/>
            </a:pPr>
            <a:r>
              <a:rPr lang="it-IT" sz="18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Copiare un oggetto </a:t>
            </a:r>
            <a:r>
              <a:rPr lang="it-IT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(file o cartella) da un punto, spostarsi nell’albero delle cartelle e incollare significa </a:t>
            </a:r>
            <a:r>
              <a:rPr lang="it-IT" sz="18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DUPLICARLO</a:t>
            </a:r>
            <a:endParaRPr sz="1800" b="1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p6"/>
          <p:cNvSpPr txBox="1">
            <a:spLocks noGrp="1"/>
          </p:cNvSpPr>
          <p:nvPr>
            <p:ph type="title"/>
          </p:nvPr>
        </p:nvSpPr>
        <p:spPr>
          <a:xfrm>
            <a:off x="241495" y="528070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9200"/>
              </a:lnSpc>
              <a:spcBef>
                <a:spcPts val="0"/>
              </a:spcBef>
              <a:spcAft>
                <a:spcPts val="0"/>
              </a:spcAft>
              <a:buClr>
                <a:srgbClr val="4E9CBA"/>
              </a:buClr>
              <a:buSzPts val="2500"/>
              <a:buFont typeface="Calibri"/>
              <a:buNone/>
            </a:pPr>
            <a:r>
              <a:rPr lang="it-IT" sz="2500" b="1" dirty="0">
                <a:solidFill>
                  <a:srgbClr val="4E9CBA"/>
                </a:solidFill>
              </a:rPr>
              <a:t>Unità disco</a:t>
            </a:r>
            <a:endParaRPr sz="2500" b="1" dirty="0">
              <a:solidFill>
                <a:srgbClr val="4E9CBA"/>
              </a:solidFill>
            </a:endParaRPr>
          </a:p>
        </p:txBody>
      </p:sp>
      <p:sp>
        <p:nvSpPr>
          <p:cNvPr id="179" name="Google Shape;179;p6"/>
          <p:cNvSpPr txBox="1"/>
          <p:nvPr/>
        </p:nvSpPr>
        <p:spPr>
          <a:xfrm>
            <a:off x="341697" y="1065051"/>
            <a:ext cx="8229600" cy="3629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77142"/>
              </a:lnSpc>
              <a:spcBef>
                <a:spcPts val="0"/>
              </a:spcBef>
              <a:spcAft>
                <a:spcPts val="0"/>
              </a:spcAft>
              <a:buClr>
                <a:srgbClr val="17A25F"/>
              </a:buClr>
              <a:buSzPts val="1400"/>
              <a:buFont typeface="Calibri"/>
              <a:buNone/>
            </a:pPr>
            <a:r>
              <a:rPr lang="it-IT" sz="1800" b="1" i="0" u="none" strike="noStrike" cap="none" dirty="0">
                <a:solidFill>
                  <a:srgbClr val="17A25F"/>
                </a:solidFill>
                <a:latin typeface="Calibri"/>
                <a:ea typeface="Calibri"/>
                <a:cs typeface="Calibri"/>
                <a:sym typeface="Calibri"/>
              </a:rPr>
              <a:t>Disco fisso, unità disco esterne USB e Memory card (SD)</a:t>
            </a:r>
            <a:endParaRPr sz="1800" b="1" i="0" u="none" strike="noStrike" cap="none" dirty="0">
              <a:solidFill>
                <a:srgbClr val="17A2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0" name="Google Shape;180;p6"/>
          <p:cNvSpPr txBox="1"/>
          <p:nvPr/>
        </p:nvSpPr>
        <p:spPr>
          <a:xfrm>
            <a:off x="341697" y="1689233"/>
            <a:ext cx="8229600" cy="26128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85750" marR="0" lvl="0" indent="-28575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ct val="90000"/>
              <a:buFont typeface="Arial"/>
              <a:buChar char="•"/>
            </a:pPr>
            <a:r>
              <a:rPr lang="it-IT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 contenuti digitali organizzati in </a:t>
            </a:r>
            <a:r>
              <a:rPr lang="it-IT" sz="18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file e cartelle </a:t>
            </a:r>
            <a:r>
              <a:rPr lang="it-IT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sono contenuti in supporti fisici chiamati </a:t>
            </a:r>
            <a:r>
              <a:rPr lang="it-IT" sz="18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Unità disco</a:t>
            </a:r>
            <a:r>
              <a:rPr lang="it-IT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</a:t>
            </a:r>
            <a:endParaRPr sz="18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85750" marR="0" lvl="0" indent="-28575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ct val="90000"/>
              <a:buFont typeface="Arial"/>
              <a:buChar char="•"/>
            </a:pPr>
            <a:r>
              <a:rPr lang="it-IT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Ogni dispositivo ha un proprio </a:t>
            </a:r>
            <a:r>
              <a:rPr lang="it-IT" sz="18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disco fisso </a:t>
            </a:r>
            <a:r>
              <a:rPr lang="it-IT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interno che contiene:</a:t>
            </a:r>
            <a:endParaRPr sz="18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742950" marR="0" lvl="1" indent="-28575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ct val="90000"/>
              <a:buFont typeface="Arial"/>
              <a:buChar char="•"/>
            </a:pPr>
            <a:r>
              <a:rPr lang="it-IT" sz="18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Sistema operativo e programmi.</a:t>
            </a:r>
            <a:endParaRPr sz="1800" b="1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742950" marR="0" lvl="1" indent="-28575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ct val="90000"/>
              <a:buFont typeface="Arial"/>
              <a:buChar char="•"/>
            </a:pPr>
            <a:r>
              <a:rPr lang="it-IT" sz="18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File e cartelle dell’utente.</a:t>
            </a:r>
            <a:endParaRPr sz="1800" b="1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7714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endParaRPr sz="18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7714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endParaRPr sz="14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p13"/>
          <p:cNvSpPr txBox="1">
            <a:spLocks noGrp="1"/>
          </p:cNvSpPr>
          <p:nvPr>
            <p:ph type="title"/>
          </p:nvPr>
        </p:nvSpPr>
        <p:spPr>
          <a:xfrm>
            <a:off x="284778" y="460111"/>
            <a:ext cx="7886700" cy="9941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9200"/>
              </a:lnSpc>
              <a:spcBef>
                <a:spcPts val="0"/>
              </a:spcBef>
              <a:spcAft>
                <a:spcPts val="0"/>
              </a:spcAft>
              <a:buClr>
                <a:srgbClr val="4E9CBA"/>
              </a:buClr>
              <a:buSzPts val="2500"/>
              <a:buFont typeface="Calibri"/>
              <a:buNone/>
            </a:pPr>
            <a:r>
              <a:rPr lang="it-IT" sz="2500" dirty="0">
                <a:solidFill>
                  <a:srgbClr val="4E9CBA"/>
                </a:solidFill>
              </a:rPr>
              <a:t>Aumentare lo spazio della memoria del PC o Smartphone</a:t>
            </a:r>
            <a:endParaRPr sz="2500" dirty="0"/>
          </a:p>
        </p:txBody>
      </p:sp>
      <p:sp>
        <p:nvSpPr>
          <p:cNvPr id="187" name="Google Shape;187;p13"/>
          <p:cNvSpPr txBox="1">
            <a:spLocks noGrp="1"/>
          </p:cNvSpPr>
          <p:nvPr>
            <p:ph type="body" idx="1"/>
          </p:nvPr>
        </p:nvSpPr>
        <p:spPr>
          <a:xfrm>
            <a:off x="284778" y="1277277"/>
            <a:ext cx="7886700" cy="21009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</a:pPr>
            <a:r>
              <a:rPr lang="it-IT" sz="1800" dirty="0">
                <a:solidFill>
                  <a:schemeClr val="dk1"/>
                </a:solidFill>
              </a:rPr>
              <a:t>E’ possibile collegare dispositivi di memoria esterna, come ad esempio:</a:t>
            </a:r>
            <a:endParaRPr sz="1800" dirty="0">
              <a:solidFill>
                <a:schemeClr val="dk1"/>
              </a:solidFill>
            </a:endParaRPr>
          </a:p>
          <a:p>
            <a:pPr marL="285750" lvl="0" indent="-28575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ct val="90000"/>
              <a:buFont typeface="Arial"/>
              <a:buChar char="•"/>
            </a:pPr>
            <a:r>
              <a:rPr lang="it-IT" sz="1800" dirty="0">
                <a:solidFill>
                  <a:schemeClr val="dk1"/>
                </a:solidFill>
              </a:rPr>
              <a:t>Penne USB.</a:t>
            </a:r>
            <a:endParaRPr sz="1800" dirty="0">
              <a:solidFill>
                <a:schemeClr val="dk1"/>
              </a:solidFill>
            </a:endParaRPr>
          </a:p>
          <a:p>
            <a:pPr marL="285750" lvl="0" indent="-28575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ct val="90000"/>
              <a:buFont typeface="Arial"/>
              <a:buChar char="•"/>
            </a:pPr>
            <a:r>
              <a:rPr lang="it-IT" sz="1800" dirty="0">
                <a:solidFill>
                  <a:schemeClr val="dk1"/>
                </a:solidFill>
              </a:rPr>
              <a:t>Hard disk esterni (USB o di rete).</a:t>
            </a:r>
            <a:endParaRPr sz="1800" dirty="0"/>
          </a:p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</a:pPr>
            <a:endParaRPr sz="1800" dirty="0">
              <a:solidFill>
                <a:schemeClr val="dk1"/>
              </a:solidFill>
            </a:endParaRPr>
          </a:p>
          <a:p>
            <a:pPr marL="171450" lvl="0" indent="-38100" algn="l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</a:pPr>
            <a:endParaRPr sz="1800" dirty="0"/>
          </a:p>
        </p:txBody>
      </p:sp>
      <p:pic>
        <p:nvPicPr>
          <p:cNvPr id="188" name="Google Shape;188;p13" descr="Risultati immagini per penne usb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103462" y="2523281"/>
            <a:ext cx="3124666" cy="1562333"/>
          </a:xfrm>
          <a:prstGeom prst="rect">
            <a:avLst/>
          </a:prstGeom>
          <a:noFill/>
          <a:ln>
            <a:noFill/>
          </a:ln>
        </p:spPr>
      </p:pic>
      <p:pic>
        <p:nvPicPr>
          <p:cNvPr id="189" name="Google Shape;189;p13"/>
          <p:cNvPicPr preferRelativeResize="0"/>
          <p:nvPr/>
        </p:nvPicPr>
        <p:blipFill rotWithShape="1">
          <a:blip r:embed="rId4">
            <a:alphaModFix/>
          </a:blip>
          <a:srcRect r="85443" b="73817"/>
          <a:stretch/>
        </p:blipFill>
        <p:spPr>
          <a:xfrm>
            <a:off x="5407627" y="2667045"/>
            <a:ext cx="1331089" cy="127480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slide PEI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778</Words>
  <Application>Microsoft Office PowerPoint</Application>
  <PresentationFormat>Presentazione su schermo (16:9)</PresentationFormat>
  <Paragraphs>82</Paragraphs>
  <Slides>14</Slides>
  <Notes>14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2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14</vt:i4>
      </vt:variant>
    </vt:vector>
  </HeadingPairs>
  <TitlesOfParts>
    <vt:vector size="17" baseType="lpstr">
      <vt:lpstr>Arial</vt:lpstr>
      <vt:lpstr>Calibri</vt:lpstr>
      <vt:lpstr>slide PEI</vt:lpstr>
      <vt:lpstr>Gestire dati, informazioni e contenuti digitali</vt:lpstr>
      <vt:lpstr>Introduzione  </vt:lpstr>
      <vt:lpstr>File e cartelle</vt:lpstr>
      <vt:lpstr>Gerarchia ad albero di file e Cartelle</vt:lpstr>
      <vt:lpstr>File e Cartelle</vt:lpstr>
      <vt:lpstr>File e cartelle</vt:lpstr>
      <vt:lpstr>File e cartelle</vt:lpstr>
      <vt:lpstr>Unità disco</vt:lpstr>
      <vt:lpstr>Aumentare lo spazio della memoria del PC o Smartphone</vt:lpstr>
      <vt:lpstr>Backup</vt:lpstr>
      <vt:lpstr>Cloud e backup</vt:lpstr>
      <vt:lpstr>Glossario termini 1/2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Gestire dati, informazioni e contenuti digitali</dc:title>
  <dc:creator>Roger Ottani</dc:creator>
  <cp:lastModifiedBy>Roger Ottani</cp:lastModifiedBy>
  <cp:revision>4</cp:revision>
  <dcterms:created xsi:type="dcterms:W3CDTF">2019-03-12T11:50:43Z</dcterms:created>
  <dcterms:modified xsi:type="dcterms:W3CDTF">2019-09-11T18:00:43Z</dcterms:modified>
</cp:coreProperties>
</file>