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9" roundtripDataSignature="AMtx7miM7Sn0B9mUwUq1vSVzwHZ7BNG7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customschemas.google.com/relationships/presentationmetadata" Target="metadata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it-I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2" name="Google Shape;15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Google Shape;235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6" name="Google Shape;236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7" name="Google Shape;247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3" name="Google Shape;253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9" name="Google Shape;159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5" name="Google Shape;16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2" name="Google Shape;17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0" name="Google Shape;180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4" name="Google Shape;194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5" name="Google Shape;195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5" name="Google Shape;205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3" name="Google Shape;213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8" name="Google Shape;228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titolo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4"/>
          <p:cNvSpPr txBox="1"/>
          <p:nvPr>
            <p:ph idx="1" type="subTitle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8" name="Google Shape;18;p1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olo e testo verticale" type="vertTx">
  <p:cSld name="VERTICAL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3"/>
          <p:cNvSpPr txBox="1"/>
          <p:nvPr>
            <p:ph idx="1" type="body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2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olo e testo verticale" type="vertTitleAndTx">
  <p:cSld name="VERTICAL_TITLE_AND_VERTICAL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4"/>
          <p:cNvSpPr txBox="1"/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4"/>
          <p:cNvSpPr txBox="1"/>
          <p:nvPr>
            <p:ph idx="1" type="body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2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olo e contenuto" type="obj">
  <p:cSld name="OBJEC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6"/>
          <p:cNvSpPr txBox="1"/>
          <p:nvPr>
            <p:ph type="title"/>
          </p:nvPr>
        </p:nvSpPr>
        <p:spPr>
          <a:xfrm>
            <a:off x="628650" y="691116"/>
            <a:ext cx="7886700" cy="5772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6"/>
          <p:cNvSpPr txBox="1"/>
          <p:nvPr>
            <p:ph idx="1" type="body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26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26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Google Shape;92;p26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testazione sezione" type="secHead">
  <p:cSld name="SECTION_HEADER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7"/>
          <p:cNvSpPr txBox="1"/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7"/>
          <p:cNvSpPr txBox="1"/>
          <p:nvPr>
            <p:ph idx="1" type="body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6" name="Google Shape;96;p27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7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7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ue contenuti" type="twoObj">
  <p:cSld name="TWO_OBJECTS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8"/>
          <p:cNvSpPr txBox="1"/>
          <p:nvPr>
            <p:ph type="title"/>
          </p:nvPr>
        </p:nvSpPr>
        <p:spPr>
          <a:xfrm>
            <a:off x="628650" y="691116"/>
            <a:ext cx="7886700" cy="5772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8"/>
          <p:cNvSpPr txBox="1"/>
          <p:nvPr>
            <p:ph idx="1" type="body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2" name="Google Shape;102;p28"/>
          <p:cNvSpPr txBox="1"/>
          <p:nvPr>
            <p:ph idx="2" type="body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3" name="Google Shape;103;p28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8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8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fronto" type="twoTxTwoObj">
  <p:cSld name="TWO_OBJECTS_WITH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9"/>
          <p:cNvSpPr txBox="1"/>
          <p:nvPr>
            <p:ph type="title"/>
          </p:nvPr>
        </p:nvSpPr>
        <p:spPr>
          <a:xfrm>
            <a:off x="630238" y="274638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9"/>
          <p:cNvSpPr txBox="1"/>
          <p:nvPr>
            <p:ph idx="1" type="body"/>
          </p:nvPr>
        </p:nvSpPr>
        <p:spPr>
          <a:xfrm>
            <a:off x="630238" y="1260475"/>
            <a:ext cx="3868737" cy="619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9" name="Google Shape;109;p29"/>
          <p:cNvSpPr txBox="1"/>
          <p:nvPr>
            <p:ph idx="2" type="body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0" name="Google Shape;110;p29"/>
          <p:cNvSpPr txBox="1"/>
          <p:nvPr>
            <p:ph idx="3" type="body"/>
          </p:nvPr>
        </p:nvSpPr>
        <p:spPr>
          <a:xfrm>
            <a:off x="4629150" y="1260475"/>
            <a:ext cx="3887788" cy="619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1" name="Google Shape;111;p29"/>
          <p:cNvSpPr txBox="1"/>
          <p:nvPr>
            <p:ph idx="4" type="body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29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3" name="Google Shape;113;p29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4" name="Google Shape;114;p29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olo titolo" type="titleOnly">
  <p:cSld name="TITLE_ONLY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0"/>
          <p:cNvSpPr txBox="1"/>
          <p:nvPr>
            <p:ph type="title"/>
          </p:nvPr>
        </p:nvSpPr>
        <p:spPr>
          <a:xfrm>
            <a:off x="628650" y="691116"/>
            <a:ext cx="7886700" cy="5772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30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30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30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uota" type="blank">
  <p:cSld name="BLANK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1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31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31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uto con didascalia" type="objTx">
  <p:cSld name="OBJECT_WITH_CAPTION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2"/>
          <p:cNvSpPr txBox="1"/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32"/>
          <p:cNvSpPr txBox="1"/>
          <p:nvPr>
            <p:ph idx="1" type="body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27" name="Google Shape;127;p32"/>
          <p:cNvSpPr txBox="1"/>
          <p:nvPr>
            <p:ph idx="2" type="body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28" name="Google Shape;128;p32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32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32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magine con didascalia" type="picTx">
  <p:cSld name="PICTURE_WITH_CAPTION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3"/>
          <p:cNvSpPr txBox="1"/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33"/>
          <p:cNvSpPr/>
          <p:nvPr>
            <p:ph idx="2" type="pic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4" name="Google Shape;134;p33"/>
          <p:cNvSpPr txBox="1"/>
          <p:nvPr>
            <p:ph idx="1" type="body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35" name="Google Shape;135;p33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33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33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olo e contenuto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  <a:defRPr b="1" sz="2700">
                <a:solidFill>
                  <a:srgbClr val="489BB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5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4" name="Google Shape;24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54" y="0"/>
            <a:ext cx="9141292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olo e testo verticale" type="vertTx">
  <p:cSld name="VERTICAL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4"/>
          <p:cNvSpPr txBox="1"/>
          <p:nvPr>
            <p:ph type="title"/>
          </p:nvPr>
        </p:nvSpPr>
        <p:spPr>
          <a:xfrm>
            <a:off x="628650" y="691116"/>
            <a:ext cx="7886700" cy="5772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34"/>
          <p:cNvSpPr txBox="1"/>
          <p:nvPr>
            <p:ph idx="1" type="body"/>
          </p:nvPr>
        </p:nvSpPr>
        <p:spPr>
          <a:xfrm rot="5400000">
            <a:off x="2940844" y="-942181"/>
            <a:ext cx="3262312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1" name="Google Shape;141;p34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p34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p34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olo e testo verticale" type="vertTitleAndTx">
  <p:cSld name="VERTICAL_TITLE_AND_VERTICAL_TEXT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5"/>
          <p:cNvSpPr txBox="1"/>
          <p:nvPr>
            <p:ph type="title"/>
          </p:nvPr>
        </p:nvSpPr>
        <p:spPr>
          <a:xfrm rot="5400000">
            <a:off x="5350669" y="1467644"/>
            <a:ext cx="4357687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35"/>
          <p:cNvSpPr txBox="1"/>
          <p:nvPr>
            <p:ph idx="1" type="body"/>
          </p:nvPr>
        </p:nvSpPr>
        <p:spPr>
          <a:xfrm rot="5400000">
            <a:off x="1331119" y="-427831"/>
            <a:ext cx="4357687" cy="5762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7" name="Google Shape;147;p35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8" name="Google Shape;148;p35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9" name="Google Shape;149;p35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testazione sezione" type="secHead">
  <p:cSld name="SECTION_HEADER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6"/>
          <p:cNvSpPr txBox="1"/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6"/>
          <p:cNvSpPr txBox="1"/>
          <p:nvPr>
            <p:ph idx="1" type="body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8" name="Google Shape;28;p1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ue contenuti" type="twoObj">
  <p:cSld name="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7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7"/>
          <p:cNvSpPr txBox="1"/>
          <p:nvPr>
            <p:ph idx="1" type="body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17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17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7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7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fronto" type="twoTxTwoObj">
  <p:cSld name="TWO_OBJECTS_WITH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8"/>
          <p:cNvSpPr txBox="1"/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8"/>
          <p:cNvSpPr txBox="1"/>
          <p:nvPr>
            <p:ph idx="1" type="body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1" name="Google Shape;41;p18"/>
          <p:cNvSpPr txBox="1"/>
          <p:nvPr>
            <p:ph idx="2" type="body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8"/>
          <p:cNvSpPr txBox="1"/>
          <p:nvPr>
            <p:ph idx="3" type="body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3" name="Google Shape;43;p18"/>
          <p:cNvSpPr txBox="1"/>
          <p:nvPr>
            <p:ph idx="4" type="body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8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8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olo titolo" type="titleOnly">
  <p:cSld name="TITLE_ONL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9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9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9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9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uota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0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0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0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uto con didascalia" type="objTx">
  <p:cSld name="OBJECT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1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1"/>
          <p:cNvSpPr txBox="1"/>
          <p:nvPr>
            <p:ph idx="1" type="body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59" name="Google Shape;59;p21"/>
          <p:cNvSpPr txBox="1"/>
          <p:nvPr>
            <p:ph idx="2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0" name="Google Shape;60;p21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1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1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magine con didascalia" type="picTx">
  <p:cSld name="PICTURE_WITH_CAPTION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2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2"/>
          <p:cNvSpPr/>
          <p:nvPr>
            <p:ph idx="2" type="pic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22"/>
          <p:cNvSpPr txBox="1"/>
          <p:nvPr>
            <p:ph idx="1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7" name="Google Shape;67;p22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2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2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2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-3045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25"/>
          <p:cNvSpPr txBox="1"/>
          <p:nvPr>
            <p:ph type="title"/>
          </p:nvPr>
        </p:nvSpPr>
        <p:spPr>
          <a:xfrm>
            <a:off x="628650" y="691116"/>
            <a:ext cx="7886700" cy="5772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Google Shape;85;p25"/>
          <p:cNvSpPr txBox="1"/>
          <p:nvPr>
            <p:ph idx="1" type="body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Google Shape;86;p25"/>
          <p:cNvSpPr txBox="1"/>
          <p:nvPr/>
        </p:nvSpPr>
        <p:spPr>
          <a:xfrm>
            <a:off x="241495" y="512763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alibri"/>
              <a:buNone/>
            </a:pPr>
            <a:r>
              <a:t/>
            </a:r>
            <a:endParaRPr b="1" i="0" sz="2500" u="none" cap="none" strike="noStrike">
              <a:solidFill>
                <a:srgbClr val="4E9CB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"/>
          <p:cNvSpPr txBox="1"/>
          <p:nvPr>
            <p:ph type="ctrTitle"/>
          </p:nvPr>
        </p:nvSpPr>
        <p:spPr>
          <a:xfrm>
            <a:off x="4957011" y="1223784"/>
            <a:ext cx="4118236" cy="145199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Ricercare informazioni sul Web</a:t>
            </a:r>
            <a:endParaRPr b="1" sz="1800">
              <a:solidFill>
                <a:srgbClr val="4E9CBA"/>
              </a:solidFill>
            </a:endParaRPr>
          </a:p>
        </p:txBody>
      </p:sp>
      <p:sp>
        <p:nvSpPr>
          <p:cNvPr id="156" name="Google Shape;156;p1"/>
          <p:cNvSpPr txBox="1"/>
          <p:nvPr>
            <p:ph idx="1" type="subTitle"/>
          </p:nvPr>
        </p:nvSpPr>
        <p:spPr>
          <a:xfrm>
            <a:off x="5095889" y="2923285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2000"/>
              <a:buNone/>
            </a:pPr>
            <a:r>
              <a:rPr b="1" lang="it-IT" sz="2000">
                <a:solidFill>
                  <a:srgbClr val="17A25F"/>
                </a:solidFill>
              </a:rPr>
              <a:t>Roger Ottani</a:t>
            </a:r>
            <a:endParaRPr/>
          </a:p>
          <a:p>
            <a:pPr indent="0" lvl="0" marL="0" rtl="0" algn="ctr">
              <a:lnSpc>
                <a:spcPct val="51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it-IT" sz="2000">
                <a:solidFill>
                  <a:schemeClr val="dk1"/>
                </a:solidFill>
              </a:rPr>
              <a:t>Area progettazione e contenuti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0"/>
          <p:cNvSpPr txBox="1"/>
          <p:nvPr>
            <p:ph type="title"/>
          </p:nvPr>
        </p:nvSpPr>
        <p:spPr>
          <a:xfrm>
            <a:off x="241495" y="528070"/>
            <a:ext cx="7282049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Ricercare in una enciclopedia o in altro sito web</a:t>
            </a:r>
            <a:endParaRPr/>
          </a:p>
        </p:txBody>
      </p:sp>
      <p:sp>
        <p:nvSpPr>
          <p:cNvPr id="239" name="Google Shape;239;p10"/>
          <p:cNvSpPr txBox="1"/>
          <p:nvPr/>
        </p:nvSpPr>
        <p:spPr>
          <a:xfrm>
            <a:off x="341697" y="1099350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Font typeface="Calibri"/>
              <a:buNone/>
            </a:pPr>
            <a:r>
              <a:rPr b="1" i="0" lang="it-IT" sz="1800" u="none" cap="none" strike="noStrik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I Motori di ricerca interni ai siti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10"/>
          <p:cNvSpPr txBox="1"/>
          <p:nvPr/>
        </p:nvSpPr>
        <p:spPr>
          <a:xfrm>
            <a:off x="335877" y="1510681"/>
            <a:ext cx="8229600" cy="2314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ricercare </a:t>
            </a:r>
            <a:r>
              <a:rPr b="1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parti specifiche di contenuto </a:t>
            </a: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presenti all’interno di un sito. 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Sono di solito evidenziati dal simbolo della </a:t>
            </a:r>
            <a:r>
              <a:rPr b="1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lente di ingrandimento.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1" name="Google Shape;241;p10"/>
          <p:cNvPicPr preferRelativeResize="0"/>
          <p:nvPr/>
        </p:nvPicPr>
        <p:blipFill rotWithShape="1">
          <a:blip r:embed="rId3">
            <a:alphaModFix/>
          </a:blip>
          <a:srcRect b="53704" l="6978" r="59687" t="8148"/>
          <a:stretch/>
        </p:blipFill>
        <p:spPr>
          <a:xfrm>
            <a:off x="578523" y="2599455"/>
            <a:ext cx="4743620" cy="1526853"/>
          </a:xfrm>
          <a:prstGeom prst="rect">
            <a:avLst/>
          </a:prstGeom>
          <a:solidFill>
            <a:srgbClr val="379BB3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pic>
      <p:sp>
        <p:nvSpPr>
          <p:cNvPr id="242" name="Google Shape;242;p10"/>
          <p:cNvSpPr/>
          <p:nvPr/>
        </p:nvSpPr>
        <p:spPr>
          <a:xfrm>
            <a:off x="3899236" y="3426162"/>
            <a:ext cx="1345527" cy="304623"/>
          </a:xfrm>
          <a:prstGeom prst="rect">
            <a:avLst/>
          </a:prstGeom>
          <a:noFill/>
          <a:ln cap="flat" cmpd="sng" w="19050">
            <a:solidFill>
              <a:srgbClr val="379BB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10"/>
          <p:cNvSpPr/>
          <p:nvPr/>
        </p:nvSpPr>
        <p:spPr>
          <a:xfrm rot="10800000">
            <a:off x="5399859" y="3398151"/>
            <a:ext cx="597232" cy="298235"/>
          </a:xfrm>
          <a:prstGeom prst="rightArrow">
            <a:avLst>
              <a:gd fmla="val 40553" name="adj1"/>
              <a:gd fmla="val 109750" name="adj2"/>
            </a:avLst>
          </a:prstGeom>
          <a:solidFill>
            <a:srgbClr val="379BB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10"/>
          <p:cNvSpPr/>
          <p:nvPr/>
        </p:nvSpPr>
        <p:spPr>
          <a:xfrm>
            <a:off x="6175486" y="2868126"/>
            <a:ext cx="1186233" cy="1154869"/>
          </a:xfrm>
          <a:custGeom>
            <a:rect b="b" l="l" r="r" t="t"/>
            <a:pathLst>
              <a:path extrusionOk="0" h="932260" w="932260">
                <a:moveTo>
                  <a:pt x="911017" y="793580"/>
                </a:moveTo>
                <a:lnTo>
                  <a:pt x="763507" y="646071"/>
                </a:lnTo>
                <a:cubicBezTo>
                  <a:pt x="744251" y="626829"/>
                  <a:pt x="716750" y="618310"/>
                  <a:pt x="689989" y="623295"/>
                </a:cubicBezTo>
                <a:lnTo>
                  <a:pt x="637239" y="571136"/>
                </a:lnTo>
                <a:cubicBezTo>
                  <a:pt x="684815" y="509664"/>
                  <a:pt x="710559" y="434095"/>
                  <a:pt x="710404" y="356362"/>
                </a:cubicBezTo>
                <a:cubicBezTo>
                  <a:pt x="711045" y="160190"/>
                  <a:pt x="552535" y="642"/>
                  <a:pt x="356362" y="2"/>
                </a:cubicBezTo>
                <a:cubicBezTo>
                  <a:pt x="160190" y="-638"/>
                  <a:pt x="642" y="157871"/>
                  <a:pt x="2" y="354043"/>
                </a:cubicBezTo>
                <a:cubicBezTo>
                  <a:pt x="-638" y="550216"/>
                  <a:pt x="157871" y="709763"/>
                  <a:pt x="354043" y="710404"/>
                </a:cubicBezTo>
                <a:cubicBezTo>
                  <a:pt x="432511" y="710660"/>
                  <a:pt x="508855" y="684926"/>
                  <a:pt x="571155" y="637220"/>
                </a:cubicBezTo>
                <a:lnTo>
                  <a:pt x="623314" y="689380"/>
                </a:lnTo>
                <a:cubicBezTo>
                  <a:pt x="618122" y="716333"/>
                  <a:pt x="626658" y="744103"/>
                  <a:pt x="646090" y="763489"/>
                </a:cubicBezTo>
                <a:lnTo>
                  <a:pt x="793599" y="910998"/>
                </a:lnTo>
                <a:cubicBezTo>
                  <a:pt x="825860" y="943259"/>
                  <a:pt x="878166" y="943259"/>
                  <a:pt x="910427" y="910998"/>
                </a:cubicBezTo>
                <a:cubicBezTo>
                  <a:pt x="942688" y="878737"/>
                  <a:pt x="942688" y="826431"/>
                  <a:pt x="910427" y="794170"/>
                </a:cubicBezTo>
                <a:close/>
                <a:moveTo>
                  <a:pt x="356381" y="651381"/>
                </a:moveTo>
                <a:cubicBezTo>
                  <a:pt x="193447" y="651381"/>
                  <a:pt x="61362" y="519297"/>
                  <a:pt x="61362" y="356362"/>
                </a:cubicBezTo>
                <a:cubicBezTo>
                  <a:pt x="61362" y="193428"/>
                  <a:pt x="193447" y="61343"/>
                  <a:pt x="356381" y="61343"/>
                </a:cubicBezTo>
                <a:cubicBezTo>
                  <a:pt x="519315" y="61343"/>
                  <a:pt x="651400" y="193428"/>
                  <a:pt x="651400" y="356362"/>
                </a:cubicBezTo>
                <a:cubicBezTo>
                  <a:pt x="651400" y="519297"/>
                  <a:pt x="519315" y="651381"/>
                  <a:pt x="356381" y="65138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1"/>
          <p:cNvSpPr txBox="1"/>
          <p:nvPr>
            <p:ph type="title"/>
          </p:nvPr>
        </p:nvSpPr>
        <p:spPr>
          <a:xfrm>
            <a:off x="241495" y="459609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lang="it-IT" sz="2500"/>
              <a:t>Glossario termini </a:t>
            </a:r>
            <a:endParaRPr sz="2500"/>
          </a:p>
        </p:txBody>
      </p:sp>
      <p:sp>
        <p:nvSpPr>
          <p:cNvPr id="250" name="Google Shape;250;p11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b="1" lang="it-IT" sz="1800">
                <a:latin typeface="Calibri"/>
                <a:ea typeface="Calibri"/>
                <a:cs typeface="Calibri"/>
                <a:sym typeface="Calibri"/>
              </a:rPr>
              <a:t>Keyword(s)</a:t>
            </a:r>
            <a:r>
              <a:rPr lang="it-IT" sz="1800">
                <a:latin typeface="Calibri"/>
                <a:ea typeface="Calibri"/>
                <a:cs typeface="Calibri"/>
                <a:sym typeface="Calibri"/>
              </a:rPr>
              <a:t>: parola o frase digitata nel box di ricerca di un motore di ricerca che produce una lista di pagine web ad essa collegate.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b="1" lang="it-IT" sz="1800">
                <a:latin typeface="Calibri"/>
                <a:ea typeface="Calibri"/>
                <a:cs typeface="Calibri"/>
                <a:sym typeface="Calibri"/>
              </a:rPr>
              <a:t>URL</a:t>
            </a:r>
            <a:r>
              <a:rPr lang="it-IT" sz="1800">
                <a:latin typeface="Calibri"/>
                <a:ea typeface="Calibri"/>
                <a:cs typeface="Calibri"/>
                <a:sym typeface="Calibri"/>
              </a:rPr>
              <a:t>: Abbreviazione del termine inglese </a:t>
            </a:r>
            <a:r>
              <a:rPr b="1" i="1" lang="it-IT" sz="180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i="1" lang="it-IT" sz="1800">
                <a:latin typeface="Calibri"/>
                <a:ea typeface="Calibri"/>
                <a:cs typeface="Calibri"/>
                <a:sym typeface="Calibri"/>
              </a:rPr>
              <a:t>niform </a:t>
            </a:r>
            <a:r>
              <a:rPr b="1" i="1" lang="it-IT" sz="1800"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i="1" lang="it-IT" sz="1800">
                <a:latin typeface="Calibri"/>
                <a:ea typeface="Calibri"/>
                <a:cs typeface="Calibri"/>
                <a:sym typeface="Calibri"/>
              </a:rPr>
              <a:t>esource </a:t>
            </a:r>
            <a:r>
              <a:rPr b="1" i="1" lang="it-IT" sz="1800"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i="1" lang="it-IT" sz="1800">
                <a:latin typeface="Calibri"/>
                <a:ea typeface="Calibri"/>
                <a:cs typeface="Calibri"/>
                <a:sym typeface="Calibri"/>
              </a:rPr>
              <a:t>ocator</a:t>
            </a:r>
            <a:r>
              <a:rPr lang="it-IT" sz="1800">
                <a:latin typeface="Calibri"/>
                <a:ea typeface="Calibri"/>
                <a:cs typeface="Calibri"/>
                <a:sym typeface="Calibri"/>
              </a:rPr>
              <a:t> che indica in modo univoco l’indirizzo della pagina/sito web. 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-571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>
              <a:solidFill>
                <a:srgbClr val="FF0000"/>
              </a:solidFill>
            </a:endParaRPr>
          </a:p>
          <a:p>
            <a:pPr indent="-571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227106" y="-1"/>
            <a:ext cx="9371106" cy="52712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"/>
          <p:cNvSpPr txBox="1"/>
          <p:nvPr/>
        </p:nvSpPr>
        <p:spPr>
          <a:xfrm>
            <a:off x="241495" y="468493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b="1" i="0" lang="it-IT" sz="2500" u="none" cap="none" strike="noStrike">
                <a:solidFill>
                  <a:srgbClr val="489BBB"/>
                </a:solidFill>
                <a:latin typeface="Calibri"/>
                <a:ea typeface="Calibri"/>
                <a:cs typeface="Calibri"/>
                <a:sym typeface="Calibri"/>
              </a:rPr>
              <a:t>Introduzione  </a:t>
            </a:r>
            <a:endParaRPr b="1" i="0" sz="2500" u="none" cap="none" strike="noStrike">
              <a:solidFill>
                <a:srgbClr val="489BB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2"/>
          <p:cNvSpPr txBox="1"/>
          <p:nvPr>
            <p:ph idx="1" type="body"/>
          </p:nvPr>
        </p:nvSpPr>
        <p:spPr>
          <a:xfrm>
            <a:off x="628650" y="1369219"/>
            <a:ext cx="7886700" cy="28471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5750" lvl="0" marL="28575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•"/>
            </a:pPr>
            <a:r>
              <a:rPr lang="it-IT" sz="1800">
                <a:solidFill>
                  <a:srgbClr val="000000"/>
                </a:solidFill>
              </a:rPr>
              <a:t>Queste slide sono di accompagnamento alle lezioni dei corsi di Alfabetizzazione Digitale di Pane e Internet di primo livello Computer e Smartphone/Tablet.</a:t>
            </a:r>
            <a:endParaRPr sz="1800">
              <a:solidFill>
                <a:srgbClr val="000000"/>
              </a:solidFill>
            </a:endParaRPr>
          </a:p>
          <a:p>
            <a:pPr indent="-285750" lvl="0" marL="285750" rtl="0" algn="l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•"/>
            </a:pPr>
            <a:r>
              <a:rPr lang="it-IT" sz="1800">
                <a:solidFill>
                  <a:srgbClr val="000000"/>
                </a:solidFill>
              </a:rPr>
              <a:t>I contenuti principali di queste slide sono: la ricerca con parole chiave; la presentazione dei risultati; gli strumenti per raffinare la ricerca.</a:t>
            </a:r>
            <a:endParaRPr sz="1800">
              <a:solidFill>
                <a:srgbClr val="000000"/>
              </a:solidFill>
            </a:endParaRPr>
          </a:p>
          <a:p>
            <a:pPr indent="-285750" lvl="0" marL="285750" rtl="0" algn="l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it-IT" sz="1800">
                <a:solidFill>
                  <a:schemeClr val="dk1"/>
                </a:solidFill>
              </a:rPr>
              <a:t>Riferimento alla Competenza DigComp: </a:t>
            </a:r>
            <a:r>
              <a:rPr b="1" lang="it-IT" sz="1800">
                <a:solidFill>
                  <a:schemeClr val="dk1"/>
                </a:solidFill>
              </a:rPr>
              <a:t>1.1 Navigare, ricercare e filtrare le informazioni e i contenuti digitali</a:t>
            </a:r>
            <a:r>
              <a:rPr lang="it-IT" sz="1800">
                <a:solidFill>
                  <a:schemeClr val="dk1"/>
                </a:solidFill>
              </a:rPr>
              <a:t>.</a:t>
            </a:r>
            <a:endParaRPr sz="1800">
              <a:solidFill>
                <a:schemeClr val="dk1"/>
              </a:solidFill>
            </a:endParaRPr>
          </a:p>
          <a:p>
            <a:pPr indent="-228600" lvl="0" marL="457200" rtl="0" algn="l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rgbClr val="FF0000"/>
              </a:solidFill>
            </a:endParaRPr>
          </a:p>
          <a:p>
            <a:pPr indent="-228600" lvl="0" marL="457200" rtl="0" algn="l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/>
          </a:p>
          <a:p>
            <a:pPr indent="-209550" lvl="0" marL="476250" rtl="0" algn="l">
              <a:lnSpc>
                <a:spcPct val="13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21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Cercare informazioni mediante parole chiave</a:t>
            </a:r>
            <a:endParaRPr/>
          </a:p>
        </p:txBody>
      </p:sp>
      <p:sp>
        <p:nvSpPr>
          <p:cNvPr id="168" name="Google Shape;168;p3"/>
          <p:cNvSpPr txBox="1"/>
          <p:nvPr/>
        </p:nvSpPr>
        <p:spPr>
          <a:xfrm>
            <a:off x="341697" y="1120994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Font typeface="Calibri"/>
              <a:buNone/>
            </a:pPr>
            <a:r>
              <a:rPr b="1" i="0" lang="it-IT" sz="1800" u="none" cap="none" strike="noStrik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Key words</a:t>
            </a:r>
            <a:endParaRPr b="1" i="0" sz="18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3"/>
          <p:cNvSpPr txBox="1"/>
          <p:nvPr/>
        </p:nvSpPr>
        <p:spPr>
          <a:xfrm>
            <a:off x="341697" y="1385320"/>
            <a:ext cx="8229600" cy="2314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trovare le informazioni desiderate occorre inserire una o più </a:t>
            </a:r>
            <a:r>
              <a:rPr b="1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parole chiave </a:t>
            </a: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inerenti l'argomento della ricerca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28575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2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b="1" i="0" lang="it-IT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Parole Chiave in inglese «key words»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1" i="0" lang="it-IT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parole chiave descrivono l’informazione che cerchiamo</a:t>
            </a:r>
            <a:r>
              <a:rPr b="0" i="0" lang="it-IT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4"/>
          <p:cNvSpPr txBox="1"/>
          <p:nvPr>
            <p:ph type="title"/>
          </p:nvPr>
        </p:nvSpPr>
        <p:spPr>
          <a:xfrm>
            <a:off x="241495" y="509143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Cercare informazioni mediante parole chiave</a:t>
            </a:r>
            <a:endParaRPr/>
          </a:p>
        </p:txBody>
      </p:sp>
      <p:sp>
        <p:nvSpPr>
          <p:cNvPr id="175" name="Google Shape;175;p4"/>
          <p:cNvSpPr txBox="1"/>
          <p:nvPr/>
        </p:nvSpPr>
        <p:spPr>
          <a:xfrm>
            <a:off x="341697" y="1177167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Font typeface="Calibri"/>
              <a:buNone/>
            </a:pPr>
            <a:r>
              <a:rPr b="1" i="0" lang="it-IT" sz="1800" u="none" cap="none" strike="noStrik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Esempio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4"/>
          <p:cNvSpPr txBox="1"/>
          <p:nvPr/>
        </p:nvSpPr>
        <p:spPr>
          <a:xfrm>
            <a:off x="587231" y="1579167"/>
            <a:ext cx="7984066" cy="21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Possiamo </a:t>
            </a:r>
            <a:r>
              <a:rPr b="1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migliorare di molto i risultati della ricerca </a:t>
            </a: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inserendo altre parole chiave.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Vogliamo sapere chi ha scalato il Monte Everest: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Everest : </a:t>
            </a:r>
            <a:r>
              <a:rPr b="1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207.000.000</a:t>
            </a: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risultati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Scalare Everest: </a:t>
            </a:r>
            <a:r>
              <a:rPr b="1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111.000</a:t>
            </a: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risultati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 ha scalato l’Everest: </a:t>
            </a:r>
            <a:r>
              <a:rPr b="1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67.000</a:t>
            </a: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risultati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28575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1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Utilizzare parole chiave appropriate!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448" y="2132554"/>
            <a:ext cx="5667375" cy="12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5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Singolo risultato di una ricerca </a:t>
            </a:r>
            <a:endParaRPr/>
          </a:p>
        </p:txBody>
      </p:sp>
      <p:sp>
        <p:nvSpPr>
          <p:cNvPr id="184" name="Google Shape;184;p5"/>
          <p:cNvSpPr txBox="1"/>
          <p:nvPr/>
        </p:nvSpPr>
        <p:spPr>
          <a:xfrm>
            <a:off x="341697" y="1101293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Font typeface="Calibri"/>
              <a:buNone/>
            </a:pPr>
            <a:r>
              <a:rPr b="1" i="0" lang="it-IT" sz="1800" u="none" cap="none" strike="noStrik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è composto un singolo risultato?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5"/>
          <p:cNvSpPr txBox="1"/>
          <p:nvPr/>
        </p:nvSpPr>
        <p:spPr>
          <a:xfrm>
            <a:off x="341697" y="1689233"/>
            <a:ext cx="8229600" cy="2314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5"/>
          <p:cNvSpPr/>
          <p:nvPr/>
        </p:nvSpPr>
        <p:spPr>
          <a:xfrm>
            <a:off x="6228865" y="1040521"/>
            <a:ext cx="2714097" cy="94745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29586" y="118921"/>
                </a:moveTo>
                <a:lnTo>
                  <a:pt x="-814" y="61517"/>
                </a:lnTo>
              </a:path>
            </a:pathLst>
          </a:custGeom>
          <a:solidFill>
            <a:schemeClr val="accent1"/>
          </a:solidFill>
          <a:ln cap="flat" cmpd="sng" w="19050">
            <a:solidFill>
              <a:srgbClr val="379BB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it-IT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Titolo della pagina</a:t>
            </a:r>
            <a:br>
              <a:rPr b="0" i="0" lang="it-IT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it-IT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«Il ragazzo che ha scalato due volte l’Everest….»</a:t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5"/>
          <p:cNvSpPr/>
          <p:nvPr/>
        </p:nvSpPr>
        <p:spPr>
          <a:xfrm>
            <a:off x="6228865" y="2223425"/>
            <a:ext cx="2714097" cy="972699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30028" y="54850"/>
                </a:moveTo>
                <a:lnTo>
                  <a:pt x="-773" y="55357"/>
                </a:lnTo>
              </a:path>
            </a:pathLst>
          </a:custGeom>
          <a:solidFill>
            <a:srgbClr val="00A65E"/>
          </a:solidFill>
          <a:ln cap="flat" cmpd="sng" w="19050">
            <a:solidFill>
              <a:srgbClr val="379BB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it-IT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L’indirizzo internet della pagina web (URL)</a:t>
            </a:r>
            <a:endParaRPr b="0" i="0" sz="1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«https://www.agi.it/estero/kiliat_jornet...»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5"/>
          <p:cNvSpPr/>
          <p:nvPr/>
        </p:nvSpPr>
        <p:spPr>
          <a:xfrm>
            <a:off x="6228865" y="3364888"/>
            <a:ext cx="2714097" cy="1188354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865" y="64500"/>
                </a:moveTo>
                <a:lnTo>
                  <a:pt x="-28757" y="-24604"/>
                </a:lnTo>
              </a:path>
            </a:pathLst>
          </a:custGeom>
          <a:solidFill>
            <a:srgbClr val="D8D8D8"/>
          </a:solidFill>
          <a:ln cap="flat" cmpd="sng" w="19050">
            <a:solidFill>
              <a:srgbClr val="379BB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it-IT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Breve descrizione o anteprima testuale della pagina</a:t>
            </a:r>
            <a:endParaRPr b="0" i="0" sz="1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«7 luglio 2017 – Il ragazzo che ha scalato due volte l’Everest…»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5"/>
          <p:cNvSpPr/>
          <p:nvPr/>
        </p:nvSpPr>
        <p:spPr>
          <a:xfrm>
            <a:off x="114300" y="2486025"/>
            <a:ext cx="5448300" cy="257175"/>
          </a:xfrm>
          <a:prstGeom prst="rect">
            <a:avLst/>
          </a:prstGeom>
          <a:noFill/>
          <a:ln cap="flat" cmpd="sng" w="19050">
            <a:solidFill>
              <a:srgbClr val="379BB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5"/>
          <p:cNvSpPr/>
          <p:nvPr/>
        </p:nvSpPr>
        <p:spPr>
          <a:xfrm>
            <a:off x="114300" y="2849021"/>
            <a:ext cx="5448300" cy="515867"/>
          </a:xfrm>
          <a:prstGeom prst="rect">
            <a:avLst/>
          </a:prstGeom>
          <a:noFill/>
          <a:ln cap="flat" cmpd="sng" w="19050">
            <a:solidFill>
              <a:srgbClr val="379BB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5"/>
          <p:cNvSpPr/>
          <p:nvPr/>
        </p:nvSpPr>
        <p:spPr>
          <a:xfrm>
            <a:off x="114300" y="2017278"/>
            <a:ext cx="5448300" cy="362926"/>
          </a:xfrm>
          <a:prstGeom prst="rect">
            <a:avLst/>
          </a:prstGeom>
          <a:noFill/>
          <a:ln cap="flat" cmpd="sng" w="19050">
            <a:solidFill>
              <a:srgbClr val="379BB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6"/>
          <p:cNvPicPr preferRelativeResize="0"/>
          <p:nvPr/>
        </p:nvPicPr>
        <p:blipFill rotWithShape="1">
          <a:blip r:embed="rId3">
            <a:alphaModFix/>
          </a:blip>
          <a:srcRect b="50281" l="0" r="12500" t="16596"/>
          <a:stretch/>
        </p:blipFill>
        <p:spPr>
          <a:xfrm>
            <a:off x="201038" y="2012228"/>
            <a:ext cx="8215105" cy="1657353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6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Strumenti per filtrare i risultati</a:t>
            </a:r>
            <a:endParaRPr/>
          </a:p>
        </p:txBody>
      </p:sp>
      <p:sp>
        <p:nvSpPr>
          <p:cNvPr id="199" name="Google Shape;199;p6"/>
          <p:cNvSpPr txBox="1"/>
          <p:nvPr/>
        </p:nvSpPr>
        <p:spPr>
          <a:xfrm>
            <a:off x="341697" y="1085850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Font typeface="Calibri"/>
              <a:buNone/>
            </a:pPr>
            <a:r>
              <a:rPr b="1" i="0" lang="it-IT" sz="1800" u="none" cap="none" strike="noStrik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Restringere la pagina dei risultati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6"/>
          <p:cNvSpPr txBox="1"/>
          <p:nvPr/>
        </p:nvSpPr>
        <p:spPr>
          <a:xfrm>
            <a:off x="341697" y="1607475"/>
            <a:ext cx="7151303" cy="1820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Google offre una serie di </a:t>
            </a:r>
            <a:r>
              <a:rPr b="1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Strumenti</a:t>
            </a: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filtrare i risultati della ricerca.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6"/>
          <p:cNvSpPr/>
          <p:nvPr/>
        </p:nvSpPr>
        <p:spPr>
          <a:xfrm>
            <a:off x="1589649" y="2646644"/>
            <a:ext cx="6981648" cy="591957"/>
          </a:xfrm>
          <a:prstGeom prst="rect">
            <a:avLst/>
          </a:prstGeom>
          <a:noFill/>
          <a:ln cap="flat" cmpd="sng" w="19050">
            <a:solidFill>
              <a:srgbClr val="379BB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6"/>
          <p:cNvSpPr/>
          <p:nvPr/>
        </p:nvSpPr>
        <p:spPr>
          <a:xfrm>
            <a:off x="5087720" y="3556000"/>
            <a:ext cx="3793813" cy="941484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1303" y="64500"/>
                </a:moveTo>
                <a:lnTo>
                  <a:pt x="-23868" y="-42812"/>
                </a:lnTo>
              </a:path>
            </a:pathLst>
          </a:custGeom>
          <a:solidFill>
            <a:srgbClr val="D8D8D8"/>
          </a:solidFill>
          <a:ln cap="flat" cmpd="sng" w="19050">
            <a:solidFill>
              <a:srgbClr val="379BB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it-IT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Cliccando su «Tutti» troverete tutti i possibili risultati della ricerca; oppure potete cercare solo «immagini», « video», «notizie», altro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7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Mappa dei risultati</a:t>
            </a:r>
            <a:endParaRPr/>
          </a:p>
        </p:txBody>
      </p:sp>
      <p:pic>
        <p:nvPicPr>
          <p:cNvPr id="208" name="Google Shape;208;p7"/>
          <p:cNvPicPr preferRelativeResize="0"/>
          <p:nvPr/>
        </p:nvPicPr>
        <p:blipFill rotWithShape="1">
          <a:blip r:embed="rId3">
            <a:alphaModFix/>
          </a:blip>
          <a:srcRect b="14654" l="6823" r="67199" t="16905"/>
          <a:stretch/>
        </p:blipFill>
        <p:spPr>
          <a:xfrm>
            <a:off x="3205779" y="96818"/>
            <a:ext cx="5852160" cy="4336373"/>
          </a:xfrm>
          <a:prstGeom prst="snip1Rect">
            <a:avLst>
              <a:gd fmla="val 50000" name="adj"/>
            </a:avLst>
          </a:prstGeom>
          <a:noFill/>
          <a:ln>
            <a:noFill/>
          </a:ln>
        </p:spPr>
      </p:pic>
      <p:sp>
        <p:nvSpPr>
          <p:cNvPr id="209" name="Google Shape;209;p7"/>
          <p:cNvSpPr txBox="1"/>
          <p:nvPr/>
        </p:nvSpPr>
        <p:spPr>
          <a:xfrm>
            <a:off x="341696" y="1689233"/>
            <a:ext cx="3907575" cy="2314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nelle parole chiave indichiamo una località/area geografica Google mostra una </a:t>
            </a:r>
            <a:r>
              <a:rPr b="1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mappa dei risultati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Parole chiave: </a:t>
            </a:r>
            <a:r>
              <a:rPr b="1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Parchi Bologna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7"/>
          <p:cNvSpPr txBox="1"/>
          <p:nvPr/>
        </p:nvSpPr>
        <p:spPr>
          <a:xfrm>
            <a:off x="341696" y="1078687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Font typeface="Calibri"/>
              <a:buNone/>
            </a:pPr>
            <a:r>
              <a:rPr b="1" i="0" lang="it-IT" sz="1800" u="none" cap="none" strike="noStrik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Localizzazione geografica dei risultati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8"/>
          <p:cNvPicPr preferRelativeResize="0"/>
          <p:nvPr/>
        </p:nvPicPr>
        <p:blipFill rotWithShape="1">
          <a:blip r:embed="rId3">
            <a:alphaModFix/>
          </a:blip>
          <a:srcRect b="0" l="0" r="0" t="4459"/>
          <a:stretch/>
        </p:blipFill>
        <p:spPr>
          <a:xfrm>
            <a:off x="3213377" y="1444598"/>
            <a:ext cx="4003053" cy="2916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8"/>
          <p:cNvPicPr preferRelativeResize="0"/>
          <p:nvPr/>
        </p:nvPicPr>
        <p:blipFill rotWithShape="1">
          <a:blip r:embed="rId4">
            <a:alphaModFix/>
          </a:blip>
          <a:srcRect b="0" l="2720" r="3372" t="0"/>
          <a:stretch/>
        </p:blipFill>
        <p:spPr>
          <a:xfrm>
            <a:off x="6606010" y="1320718"/>
            <a:ext cx="1485102" cy="2314875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8"/>
          <p:cNvSpPr txBox="1"/>
          <p:nvPr>
            <p:ph type="title"/>
          </p:nvPr>
        </p:nvSpPr>
        <p:spPr>
          <a:xfrm>
            <a:off x="255165" y="492321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Ricerca avanzata </a:t>
            </a:r>
            <a:endParaRPr/>
          </a:p>
        </p:txBody>
      </p:sp>
      <p:sp>
        <p:nvSpPr>
          <p:cNvPr id="218" name="Google Shape;218;p8"/>
          <p:cNvSpPr txBox="1"/>
          <p:nvPr/>
        </p:nvSpPr>
        <p:spPr>
          <a:xfrm>
            <a:off x="341697" y="1392339"/>
            <a:ext cx="2966563" cy="2314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Cliccando prima su </a:t>
            </a:r>
            <a:r>
              <a:rPr b="1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Impostazioni</a:t>
            </a: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 apre il menu della </a:t>
            </a:r>
            <a:r>
              <a:rPr b="1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 Avanzata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 cui è possibile: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cercare </a:t>
            </a:r>
            <a:r>
              <a:rPr b="1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frasi esatte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cercare in base alla </a:t>
            </a:r>
            <a:r>
              <a:rPr b="1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alla </a:t>
            </a:r>
            <a:r>
              <a:rPr b="1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lingua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 tipo di </a:t>
            </a:r>
            <a:r>
              <a:rPr b="1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media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8"/>
          <p:cNvSpPr txBox="1"/>
          <p:nvPr/>
        </p:nvSpPr>
        <p:spPr>
          <a:xfrm>
            <a:off x="7666528" y="4002512"/>
            <a:ext cx="1370375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it-IT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1 - Impostazioni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8"/>
          <p:cNvSpPr txBox="1"/>
          <p:nvPr/>
        </p:nvSpPr>
        <p:spPr>
          <a:xfrm>
            <a:off x="8091112" y="1650445"/>
            <a:ext cx="1066957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it-IT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– Ricerca avanzata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8"/>
          <p:cNvSpPr/>
          <p:nvPr/>
        </p:nvSpPr>
        <p:spPr>
          <a:xfrm>
            <a:off x="6543165" y="4040532"/>
            <a:ext cx="713919" cy="262620"/>
          </a:xfrm>
          <a:prstGeom prst="rect">
            <a:avLst/>
          </a:prstGeom>
          <a:noFill/>
          <a:ln cap="flat" cmpd="sng" w="19050">
            <a:solidFill>
              <a:srgbClr val="379BB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8"/>
          <p:cNvSpPr/>
          <p:nvPr/>
        </p:nvSpPr>
        <p:spPr>
          <a:xfrm rot="10800000">
            <a:off x="7666528" y="1822422"/>
            <a:ext cx="346881" cy="179266"/>
          </a:xfrm>
          <a:prstGeom prst="rightArrow">
            <a:avLst>
              <a:gd fmla="val 32190" name="adj1"/>
              <a:gd fmla="val 85622" name="adj2"/>
            </a:avLst>
          </a:prstGeom>
          <a:solidFill>
            <a:srgbClr val="379BB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p8"/>
          <p:cNvSpPr/>
          <p:nvPr/>
        </p:nvSpPr>
        <p:spPr>
          <a:xfrm rot="10800000">
            <a:off x="7360301" y="4066767"/>
            <a:ext cx="346881" cy="179266"/>
          </a:xfrm>
          <a:prstGeom prst="rightArrow">
            <a:avLst>
              <a:gd fmla="val 32190" name="adj1"/>
              <a:gd fmla="val 85622" name="adj2"/>
            </a:avLst>
          </a:prstGeom>
          <a:solidFill>
            <a:srgbClr val="379BB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8"/>
          <p:cNvSpPr/>
          <p:nvPr/>
        </p:nvSpPr>
        <p:spPr>
          <a:xfrm>
            <a:off x="6766332" y="1780745"/>
            <a:ext cx="900196" cy="262620"/>
          </a:xfrm>
          <a:prstGeom prst="rect">
            <a:avLst/>
          </a:prstGeom>
          <a:noFill/>
          <a:ln cap="flat" cmpd="sng" w="19050">
            <a:solidFill>
              <a:srgbClr val="379BB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8"/>
          <p:cNvSpPr txBox="1"/>
          <p:nvPr/>
        </p:nvSpPr>
        <p:spPr>
          <a:xfrm>
            <a:off x="341697" y="1065896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Font typeface="Calibri"/>
              <a:buNone/>
            </a:pPr>
            <a:r>
              <a:rPr b="1" i="0" lang="it-IT" sz="1800" u="none" cap="none" strike="noStrik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Ricerche «specializzate»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9"/>
          <p:cNvPicPr preferRelativeResize="0"/>
          <p:nvPr/>
        </p:nvPicPr>
        <p:blipFill rotWithShape="1">
          <a:blip r:embed="rId3">
            <a:alphaModFix/>
          </a:blip>
          <a:srcRect b="39699" l="6977" r="59884" t="8708"/>
          <a:stretch/>
        </p:blipFill>
        <p:spPr>
          <a:xfrm>
            <a:off x="909727" y="1125721"/>
            <a:ext cx="7579190" cy="3318688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9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 campi dell</a:t>
            </a:r>
            <a:r>
              <a:rPr lang="it-IT" sz="2500">
                <a:solidFill>
                  <a:srgbClr val="4E9CBA"/>
                </a:solidFill>
              </a:rPr>
              <a:t>a </a:t>
            </a:r>
            <a:r>
              <a:rPr b="1" lang="it-IT" sz="2500">
                <a:solidFill>
                  <a:srgbClr val="4E9CBA"/>
                </a:solidFill>
              </a:rPr>
              <a:t>Ricerca avanzata</a:t>
            </a:r>
            <a:endParaRPr/>
          </a:p>
        </p:txBody>
      </p:sp>
      <p:sp>
        <p:nvSpPr>
          <p:cNvPr id="232" name="Google Shape;232;p9"/>
          <p:cNvSpPr txBox="1"/>
          <p:nvPr/>
        </p:nvSpPr>
        <p:spPr>
          <a:xfrm>
            <a:off x="341697" y="1689233"/>
            <a:ext cx="8229600" cy="2314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ide PEI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GRazia PEI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2019-03-12T11:50:43Z</dcterms:created>
  <dc:creator>Roger Ottani</dc:creator>
</cp:coreProperties>
</file>