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60" r:id="rId2"/>
  </p:sldMasterIdLst>
  <p:notesMasterIdLst>
    <p:notesMasterId r:id="rId13"/>
  </p:notesMasterIdLst>
  <p:sldIdLst>
    <p:sldId id="256" r:id="rId3"/>
    <p:sldId id="257" r:id="rId4"/>
    <p:sldId id="258" r:id="rId5"/>
    <p:sldId id="259" r:id="rId6"/>
    <p:sldId id="260" r:id="rId7"/>
    <p:sldId id="261" r:id="rId8"/>
    <p:sldId id="265" r:id="rId9"/>
    <p:sldId id="262" r:id="rId10"/>
    <p:sldId id="263" r:id="rId11"/>
    <p:sldId id="264" r:id="rId12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r:id="rId16" roundtripDataSignature="AMtx7mjGMjWxQfd1KVfSaY/k0jSpvjTnc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3" d="100"/>
          <a:sy n="113" d="100"/>
        </p:scale>
        <p:origin x="108" y="54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customschemas.google.com/relationships/presentationmetadata" Target="meta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it-IT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d.lepida.it/idm/app/#lepida-spid-dove-usarlo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5" name="Google Shape;15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 u="sng">
                <a:solidFill>
                  <a:schemeClr val="hlink"/>
                </a:solidFill>
                <a:hlinkClick r:id="rId3"/>
              </a:rPr>
              <a:t>https://id.lepida.it/idm/app/#lepida-spid-dove-usarlo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6" name="Google Shape;156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6" name="Google Shape;21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41a7ec8a55_0_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3" name="Google Shape;163;g41a7ec8a55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9" name="Google Shape;16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8" name="Google Shape;17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6" name="Google Shape;18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4" name="Google Shape;19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4" name="Google Shape;19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2032212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2" name="Google Shape;20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47696c442a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0" name="Google Shape;210;g47696c442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9"/>
          <p:cNvSpPr txBox="1"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9"/>
          <p:cNvSpPr txBox="1"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8" name="Google Shape;18;p9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9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9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VERTICAL_TEX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8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8"/>
          <p:cNvSpPr txBox="1">
            <a:spLocks noGrp="1"/>
          </p:cNvSpPr>
          <p:nvPr>
            <p:ph type="body" idx="1"/>
          </p:nvPr>
        </p:nvSpPr>
        <p:spPr>
          <a:xfrm rot="5400000">
            <a:off x="2940248" y="-942379"/>
            <a:ext cx="3263504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2" name="Google Shape;72;p18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8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8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olo e testo verticale" type="vertTitleAndTx">
  <p:cSld name="VERTICAL_TITLE_AND_VERTICAL_TEXT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9"/>
          <p:cNvSpPr txBox="1">
            <a:spLocks noGrp="1"/>
          </p:cNvSpPr>
          <p:nvPr>
            <p:ph type="title"/>
          </p:nvPr>
        </p:nvSpPr>
        <p:spPr>
          <a:xfrm rot="5400000">
            <a:off x="5350073" y="1467446"/>
            <a:ext cx="4358879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9"/>
          <p:cNvSpPr txBox="1">
            <a:spLocks noGrp="1"/>
          </p:cNvSpPr>
          <p:nvPr>
            <p:ph type="body" idx="1"/>
          </p:nvPr>
        </p:nvSpPr>
        <p:spPr>
          <a:xfrm rot="5400000">
            <a:off x="1349573" y="-447079"/>
            <a:ext cx="4358879" cy="580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8" name="Google Shape;78;p19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9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9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TITLE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47696c442a_0_11"/>
          <p:cNvSpPr txBox="1"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g47696c442a_0_11"/>
          <p:cNvSpPr txBox="1"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90" name="Google Shape;90;g47696c442a_0_11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g47696c442a_0_11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g47696c442a_0_11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OBJECT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47696c442a_0_17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9BBB"/>
              </a:buClr>
              <a:buSzPts val="2700"/>
              <a:buFont typeface="Calibri"/>
              <a:buNone/>
              <a:defRPr sz="2700" b="1">
                <a:solidFill>
                  <a:srgbClr val="489BBB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g47696c442a_0_17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SECTION_HEADER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47696c442a_0_20"/>
          <p:cNvSpPr txBox="1">
            <a:spLocks noGrp="1"/>
          </p:cNvSpPr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g47696c442a_0_20"/>
          <p:cNvSpPr txBox="1">
            <a:spLocks noGrp="1"/>
          </p:cNvSpPr>
          <p:nvPr>
            <p:ph type="body" idx="1"/>
          </p:nvPr>
        </p:nvSpPr>
        <p:spPr>
          <a:xfrm>
            <a:off x="623888" y="3442098"/>
            <a:ext cx="78867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99" name="Google Shape;99;g47696c442a_0_20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g47696c442a_0_20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g47696c442a_0_20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TWO_OBJECTS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47696c442a_0_26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g47696c442a_0_26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5" name="Google Shape;105;g47696c442a_0_26"/>
          <p:cNvSpPr txBox="1">
            <a:spLocks noGrp="1"/>
          </p:cNvSpPr>
          <p:nvPr>
            <p:ph type="body" idx="2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6" name="Google Shape;106;g47696c442a_0_26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g47696c442a_0_26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g47696c442a_0_26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TWO_OBJECTS_WITH_TEXT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47696c442a_0_33"/>
          <p:cNvSpPr txBox="1">
            <a:spLocks noGrp="1"/>
          </p:cNvSpPr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g47696c442a_0_33"/>
          <p:cNvSpPr txBox="1">
            <a:spLocks noGrp="1"/>
          </p:cNvSpPr>
          <p:nvPr>
            <p:ph type="body" idx="1"/>
          </p:nvPr>
        </p:nvSpPr>
        <p:spPr>
          <a:xfrm>
            <a:off x="629842" y="1260872"/>
            <a:ext cx="3868200" cy="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112" name="Google Shape;112;g47696c442a_0_33"/>
          <p:cNvSpPr txBox="1">
            <a:spLocks noGrp="1"/>
          </p:cNvSpPr>
          <p:nvPr>
            <p:ph type="body" idx="2"/>
          </p:nvPr>
        </p:nvSpPr>
        <p:spPr>
          <a:xfrm>
            <a:off x="629842" y="1878806"/>
            <a:ext cx="3868200" cy="276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3" name="Google Shape;113;g47696c442a_0_33"/>
          <p:cNvSpPr txBox="1">
            <a:spLocks noGrp="1"/>
          </p:cNvSpPr>
          <p:nvPr>
            <p:ph type="body" idx="3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114" name="Google Shape;114;g47696c442a_0_33"/>
          <p:cNvSpPr txBox="1">
            <a:spLocks noGrp="1"/>
          </p:cNvSpPr>
          <p:nvPr>
            <p:ph type="body" idx="4"/>
          </p:nvPr>
        </p:nvSpPr>
        <p:spPr>
          <a:xfrm>
            <a:off x="4629150" y="1878806"/>
            <a:ext cx="3887400" cy="276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5" name="Google Shape;115;g47696c442a_0_33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g47696c442a_0_33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g47696c442a_0_3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TITLE_ONLY"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47696c442a_0_42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g47696c442a_0_42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g47696c442a_0_42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g47696c442a_0_42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BLANK"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47696c442a_0_47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g47696c442a_0_47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g47696c442a_0_47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OBJECT_WITH_CAPTION_TEXT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47696c442a_0_51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300" cy="12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g47696c442a_0_51"/>
          <p:cNvSpPr txBox="1">
            <a:spLocks noGrp="1"/>
          </p:cNvSpPr>
          <p:nvPr>
            <p:ph type="body" idx="1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130" name="Google Shape;130;g47696c442a_0_51"/>
          <p:cNvSpPr txBox="1">
            <a:spLocks noGrp="1"/>
          </p:cNvSpPr>
          <p:nvPr>
            <p:ph type="body" idx="2"/>
          </p:nvPr>
        </p:nvSpPr>
        <p:spPr>
          <a:xfrm>
            <a:off x="629841" y="1543050"/>
            <a:ext cx="2949300" cy="28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131" name="Google Shape;131;g47696c442a_0_51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g47696c442a_0_51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g47696c442a_0_51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0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9BBB"/>
              </a:buClr>
              <a:buSzPts val="2700"/>
              <a:buFont typeface="Calibri"/>
              <a:buNone/>
              <a:defRPr sz="2700" b="1">
                <a:solidFill>
                  <a:srgbClr val="489BBB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0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PICTURE_WITH_CAPTION_TEXT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47696c442a_0_58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300" cy="12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g47696c442a_0_58"/>
          <p:cNvSpPr>
            <a:spLocks noGrp="1"/>
          </p:cNvSpPr>
          <p:nvPr>
            <p:ph type="pic" idx="2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7" name="Google Shape;137;g47696c442a_0_58"/>
          <p:cNvSpPr txBox="1">
            <a:spLocks noGrp="1"/>
          </p:cNvSpPr>
          <p:nvPr>
            <p:ph type="body" idx="1"/>
          </p:nvPr>
        </p:nvSpPr>
        <p:spPr>
          <a:xfrm>
            <a:off x="629841" y="1543050"/>
            <a:ext cx="2949300" cy="28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138" name="Google Shape;138;g47696c442a_0_58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g47696c442a_0_58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g47696c442a_0_58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VERTICAL_TEXT"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47696c442a_0_65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3" name="Google Shape;143;g47696c442a_0_65"/>
          <p:cNvSpPr txBox="1">
            <a:spLocks noGrp="1"/>
          </p:cNvSpPr>
          <p:nvPr>
            <p:ph type="body" idx="1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4" name="Google Shape;144;g47696c442a_0_65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g47696c442a_0_65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g47696c442a_0_65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olo e testo verticale" type="vertTitleAndTx">
  <p:cSld name="VERTICAL_TITLE_AND_VERTICAL_TEXT"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47696c442a_0_71"/>
          <p:cNvSpPr txBox="1">
            <a:spLocks noGrp="1"/>
          </p:cNvSpPr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g47696c442a_0_71"/>
          <p:cNvSpPr txBox="1">
            <a:spLocks noGrp="1"/>
          </p:cNvSpPr>
          <p:nvPr>
            <p:ph type="body" idx="1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0" name="Google Shape;150;g47696c442a_0_71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g47696c442a_0_71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2" name="Google Shape;152;g47696c442a_0_71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1"/>
          <p:cNvSpPr txBox="1"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1"/>
          <p:cNvSpPr txBox="1"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7" name="Google Shape;27;p11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1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1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TWO_OBJECT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2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2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12"/>
          <p:cNvSpPr txBox="1">
            <a:spLocks noGrp="1"/>
          </p:cNvSpPr>
          <p:nvPr>
            <p:ph type="body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12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2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2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TWO_OBJECTS_WITH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3"/>
          <p:cNvSpPr txBox="1"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3"/>
          <p:cNvSpPr txBox="1"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0" name="Google Shape;40;p13"/>
          <p:cNvSpPr txBox="1">
            <a:spLocks noGrp="1"/>
          </p:cNvSpPr>
          <p:nvPr>
            <p:ph type="body" idx="2"/>
          </p:nvPr>
        </p:nvSpPr>
        <p:spPr>
          <a:xfrm>
            <a:off x="629842" y="1878806"/>
            <a:ext cx="3868340" cy="2763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13"/>
          <p:cNvSpPr txBox="1">
            <a:spLocks noGrp="1"/>
          </p:cNvSpPr>
          <p:nvPr>
            <p:ph type="body" idx="3"/>
          </p:nvPr>
        </p:nvSpPr>
        <p:spPr>
          <a:xfrm>
            <a:off x="4629150" y="1260872"/>
            <a:ext cx="3887391" cy="617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2" name="Google Shape;42;p13"/>
          <p:cNvSpPr txBox="1">
            <a:spLocks noGrp="1"/>
          </p:cNvSpPr>
          <p:nvPr>
            <p:ph type="body" idx="4"/>
          </p:nvPr>
        </p:nvSpPr>
        <p:spPr>
          <a:xfrm>
            <a:off x="4629150" y="1878806"/>
            <a:ext cx="3887391" cy="2763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13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3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TITLE_ONLY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4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4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4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4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BLANK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5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5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5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OBJECT_WITH_CAPTION_TEXT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6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6"/>
          <p:cNvSpPr txBox="1">
            <a:spLocks noGrp="1"/>
          </p:cNvSpPr>
          <p:nvPr>
            <p:ph type="body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58" name="Google Shape;58;p16"/>
          <p:cNvSpPr txBox="1">
            <a:spLocks noGrp="1"/>
          </p:cNvSpPr>
          <p:nvPr>
            <p:ph type="body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59" name="Google Shape;59;p16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6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6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PICTURE_WITH_CAPTION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7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7"/>
          <p:cNvSpPr>
            <a:spLocks noGrp="1"/>
          </p:cNvSpPr>
          <p:nvPr>
            <p:ph type="pic" idx="2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Google Shape;65;p17"/>
          <p:cNvSpPr txBox="1">
            <a:spLocks noGrp="1"/>
          </p:cNvSpPr>
          <p:nvPr>
            <p:ph type="body" idx="1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66" name="Google Shape;66;p17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7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7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8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8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8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8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8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47696c442a_0_5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g47696c442a_0_5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4" name="Google Shape;84;g47696c442a_0_5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5" name="Google Shape;85;g47696c442a_0_5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6" name="Google Shape;86;g47696c442a_0_5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d.lepida.it/idm/app/registrazione.jsp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Google Shape;158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1"/>
          <p:cNvSpPr txBox="1">
            <a:spLocks noGrp="1"/>
          </p:cNvSpPr>
          <p:nvPr>
            <p:ph type="ctrTitle"/>
          </p:nvPr>
        </p:nvSpPr>
        <p:spPr>
          <a:xfrm>
            <a:off x="4937760" y="1535754"/>
            <a:ext cx="4206239" cy="1390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3600"/>
              <a:buFont typeface="Calibri"/>
              <a:buNone/>
            </a:pPr>
            <a:r>
              <a:rPr lang="it-IT" sz="3600" b="1">
                <a:solidFill>
                  <a:srgbClr val="4E9CBA"/>
                </a:solidFill>
              </a:rPr>
              <a:t>SPID</a:t>
            </a:r>
            <a:r>
              <a:rPr lang="it-IT" sz="3300" b="1">
                <a:solidFill>
                  <a:srgbClr val="4E9CBA"/>
                </a:solidFill>
              </a:rPr>
              <a:t/>
            </a:r>
            <a:br>
              <a:rPr lang="it-IT" sz="3300" b="1">
                <a:solidFill>
                  <a:srgbClr val="4E9CBA"/>
                </a:solidFill>
              </a:rPr>
            </a:br>
            <a:r>
              <a:rPr lang="it-IT" sz="1900" b="1">
                <a:solidFill>
                  <a:srgbClr val="4E9CBA"/>
                </a:solidFill>
              </a:rPr>
              <a:t>Sistema Pubblico di Identità Digitale</a:t>
            </a:r>
            <a:endParaRPr/>
          </a:p>
        </p:txBody>
      </p:sp>
      <p:sp>
        <p:nvSpPr>
          <p:cNvPr id="160" name="Google Shape;160;p1"/>
          <p:cNvSpPr txBox="1">
            <a:spLocks noGrp="1"/>
          </p:cNvSpPr>
          <p:nvPr>
            <p:ph type="subTitle" idx="1"/>
          </p:nvPr>
        </p:nvSpPr>
        <p:spPr>
          <a:xfrm>
            <a:off x="5197377" y="3344007"/>
            <a:ext cx="3840479" cy="4601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lvl="0" indent="0" algn="ct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260"/>
              <a:buNone/>
            </a:pPr>
            <a:r>
              <a:rPr lang="it-IT" sz="1260" b="1">
                <a:solidFill>
                  <a:srgbClr val="17A25F"/>
                </a:solidFill>
              </a:rPr>
              <a:t>Roger Ottani</a:t>
            </a:r>
            <a:endParaRPr/>
          </a:p>
          <a:p>
            <a:pPr marL="0" lvl="0" indent="0" algn="ctr" rtl="0">
              <a:lnSpc>
                <a:spcPct val="91071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20"/>
              <a:buNone/>
            </a:pPr>
            <a:r>
              <a:rPr lang="it-IT" sz="1120">
                <a:solidFill>
                  <a:schemeClr val="dk1"/>
                </a:solidFill>
              </a:rPr>
              <a:t>Area progettazione e contenuti</a:t>
            </a:r>
            <a:endParaRPr sz="112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8" name="Google Shape;218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41a7ec8a55_0_6"/>
          <p:cNvSpPr txBox="1"/>
          <p:nvPr/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marR="0" lvl="0" indent="-171450" algn="l" rtl="0">
              <a:lnSpc>
                <a:spcPct val="130000"/>
              </a:lnSpc>
              <a:spcAft>
                <a:spcPts val="120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it-IT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Queste slide sono di accompagnamento alle lezioni dei corsi di Alfabetizzazione Digitale di Pane e Internet di primo livello Computer e Smartphone/Tablet.</a:t>
            </a:r>
            <a:endParaRPr sz="18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rtl="0">
              <a:lnSpc>
                <a:spcPct val="130000"/>
              </a:lnSpc>
              <a:spcAft>
                <a:spcPts val="120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it-IT" sz="18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 </a:t>
            </a:r>
            <a:r>
              <a:rPr lang="it-IT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contenuti principali di queste slide sono: Il sistema SPID, la procedura di acquisizione delle credenziali.</a:t>
            </a:r>
            <a:endParaRPr sz="18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rtl="0">
              <a:lnSpc>
                <a:spcPct val="130000"/>
              </a:lnSpc>
              <a:spcAft>
                <a:spcPts val="120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it-IT" sz="18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Riferimento </a:t>
            </a:r>
            <a:r>
              <a:rPr lang="it-IT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alla Competenza </a:t>
            </a:r>
            <a:r>
              <a:rPr lang="it-IT" sz="18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DigComp</a:t>
            </a:r>
            <a:r>
              <a:rPr lang="it-IT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it-IT" sz="1800" b="1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2.3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Esercitare la cittadinanza attraverso le tecnologie digitali</a:t>
            </a:r>
            <a:r>
              <a:rPr lang="it-IT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8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57150" algn="l" rtl="0">
              <a:lnSpc>
                <a:spcPct val="130000"/>
              </a:lnSpc>
              <a:spcAft>
                <a:spcPts val="120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38100" algn="l" rtl="0">
              <a:lnSpc>
                <a:spcPct val="130000"/>
              </a:lnSpc>
              <a:spcAft>
                <a:spcPts val="120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1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" name="Google Shape;161;p2"/>
          <p:cNvSpPr txBox="1">
            <a:spLocks/>
          </p:cNvSpPr>
          <p:nvPr/>
        </p:nvSpPr>
        <p:spPr>
          <a:xfrm>
            <a:off x="241495" y="468493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9BBB"/>
              </a:buClr>
              <a:buSzPts val="2700"/>
              <a:buFont typeface="Calibri"/>
              <a:buNone/>
              <a:defRPr sz="2700" b="1" i="0" u="none" strike="noStrike" cap="none">
                <a:solidFill>
                  <a:srgbClr val="489BB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it-IT" sz="2500" dirty="0" smtClean="0"/>
              <a:t>Introduzione  </a:t>
            </a:r>
            <a:endParaRPr lang="it-IT" sz="25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Google Shape;171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54" y="0"/>
            <a:ext cx="9141292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2"/>
          <p:cNvSpPr txBox="1">
            <a:spLocks noGrp="1"/>
          </p:cNvSpPr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 b="1">
                <a:solidFill>
                  <a:srgbClr val="4E9CBA"/>
                </a:solidFill>
              </a:rPr>
              <a:t>SPID</a:t>
            </a:r>
            <a:endParaRPr/>
          </a:p>
        </p:txBody>
      </p:sp>
      <p:sp>
        <p:nvSpPr>
          <p:cNvPr id="173" name="Google Shape;173;p2"/>
          <p:cNvSpPr txBox="1"/>
          <p:nvPr/>
        </p:nvSpPr>
        <p:spPr>
          <a:xfrm>
            <a:off x="341697" y="1326308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37777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800"/>
              <a:buFont typeface="Calibri"/>
              <a:buNone/>
            </a:pPr>
            <a:r>
              <a:rPr lang="it-IT" sz="1800" b="1" i="0" u="none" strike="noStrike" cap="none" dirty="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Cos’è lo SPID, il Sistema Pubblico di Identità Digitale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2"/>
          <p:cNvSpPr txBox="1"/>
          <p:nvPr/>
        </p:nvSpPr>
        <p:spPr>
          <a:xfrm>
            <a:off x="341697" y="1689233"/>
            <a:ext cx="8229600" cy="2314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3777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SPID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il Sistema Pubblico di Identità Digitale, è la soluzione che ti permette di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accedere a tutti i servizi online della Pubblica Amministrazione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con un'unica Identità Digitale (username e password) utilizzabile da computer, tablet e smartphone.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3777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3777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5" name="Google Shape;175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78583" y="2987338"/>
            <a:ext cx="5379375" cy="10520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Google Shape;180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54" y="0"/>
            <a:ext cx="9141292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3"/>
          <p:cNvSpPr txBox="1">
            <a:spLocks noGrp="1"/>
          </p:cNvSpPr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 b="1">
                <a:solidFill>
                  <a:srgbClr val="4E9CBA"/>
                </a:solidFill>
              </a:rPr>
              <a:t>Come ottenerlo</a:t>
            </a:r>
            <a:endParaRPr sz="2500" b="1">
              <a:solidFill>
                <a:srgbClr val="4E9CBA"/>
              </a:solidFill>
            </a:endParaRPr>
          </a:p>
        </p:txBody>
      </p:sp>
      <p:sp>
        <p:nvSpPr>
          <p:cNvPr id="182" name="Google Shape;182;p3"/>
          <p:cNvSpPr txBox="1"/>
          <p:nvPr/>
        </p:nvSpPr>
        <p:spPr>
          <a:xfrm>
            <a:off x="341697" y="1326308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37777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800"/>
              <a:buFont typeface="Calibri"/>
              <a:buNone/>
            </a:pPr>
            <a:r>
              <a:rPr lang="it-IT" sz="1800" b="1" i="0" u="none" strike="noStrike" cap="none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Modalità per ottenere un account SPID</a:t>
            </a:r>
            <a:endParaRPr sz="1800" b="1" i="0" u="none" strike="noStrike" cap="non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p3"/>
          <p:cNvSpPr txBox="1"/>
          <p:nvPr/>
        </p:nvSpPr>
        <p:spPr>
          <a:xfrm>
            <a:off x="341697" y="1689233"/>
            <a:ext cx="8229600" cy="2314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3777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1 - Registrati online all’indirizzo: </a:t>
            </a:r>
            <a:r>
              <a:rPr lang="it-IT" sz="1800" b="1" i="0" u="sng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https://id.lepida.it/idm/app/registrazione.jsp</a:t>
            </a:r>
            <a:endParaRPr sz="18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3777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3777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 serviranno: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3777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 indirizzo di posta elettronica valido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3777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Copia digitale (scansione) della tua tessera sanitaria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3777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Copia digitale (scansione) di un documento di riconoscimento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3777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Google Shape;188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54" y="0"/>
            <a:ext cx="9141292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4"/>
          <p:cNvSpPr txBox="1">
            <a:spLocks noGrp="1"/>
          </p:cNvSpPr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 b="1" dirty="0">
                <a:solidFill>
                  <a:srgbClr val="4E9CBA"/>
                </a:solidFill>
              </a:rPr>
              <a:t>Come ottenerlo</a:t>
            </a:r>
            <a:endParaRPr sz="2500" b="1" dirty="0">
              <a:solidFill>
                <a:srgbClr val="4E9CBA"/>
              </a:solidFill>
            </a:endParaRPr>
          </a:p>
        </p:txBody>
      </p:sp>
      <p:sp>
        <p:nvSpPr>
          <p:cNvPr id="190" name="Google Shape;190;p4"/>
          <p:cNvSpPr txBox="1"/>
          <p:nvPr/>
        </p:nvSpPr>
        <p:spPr>
          <a:xfrm>
            <a:off x="341697" y="1097707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37777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800"/>
              <a:buFont typeface="Calibri"/>
              <a:buNone/>
            </a:pPr>
            <a:r>
              <a:rPr lang="it-IT" sz="1800" b="1" i="0" u="none" strike="noStrike" cap="none" dirty="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Modalità per ottenere un account SPID</a:t>
            </a:r>
            <a:endParaRPr sz="1800" b="1" i="0" u="none" strike="noStrike" cap="none" dirty="0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" name="Google Shape;191;p4"/>
          <p:cNvSpPr txBox="1"/>
          <p:nvPr/>
        </p:nvSpPr>
        <p:spPr>
          <a:xfrm>
            <a:off x="341697" y="1401355"/>
            <a:ext cx="8229600" cy="2314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3777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2 - Scegli una modalità di riconoscimento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3777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Puoi scegliere tra: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3777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Tramite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CIE/CNS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devi avere Carta Nazionale dei Servizi (CNS) o la Carta di Identità Elettronica (CIE) in corso di validità, il PIN e il lettore collegato.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3777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firma digitale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Se hai un dispositivo di firma digitale valida potrai utilizzarlo per firmare il modulo di adesione da scaricare per poi ricaricarlo sul sistema.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3777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 persona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(de </a:t>
            </a:r>
            <a:r>
              <a:rPr lang="it-IT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visu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): potrai scegliere lo sportello che ti è più comodo dove farti identificare.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3777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" name="Google Shape;196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54" y="0"/>
            <a:ext cx="9141292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5"/>
          <p:cNvSpPr txBox="1">
            <a:spLocks noGrp="1"/>
          </p:cNvSpPr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 b="1">
                <a:solidFill>
                  <a:srgbClr val="4E9CBA"/>
                </a:solidFill>
              </a:rPr>
              <a:t>Come usarlo</a:t>
            </a:r>
            <a:endParaRPr sz="2500" b="1">
              <a:solidFill>
                <a:srgbClr val="4E9CBA"/>
              </a:solidFill>
            </a:endParaRPr>
          </a:p>
        </p:txBody>
      </p:sp>
      <p:sp>
        <p:nvSpPr>
          <p:cNvPr id="198" name="Google Shape;198;p5"/>
          <p:cNvSpPr txBox="1"/>
          <p:nvPr/>
        </p:nvSpPr>
        <p:spPr>
          <a:xfrm>
            <a:off x="341697" y="1326308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37777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800"/>
              <a:buFont typeface="Calibri"/>
              <a:buNone/>
            </a:pPr>
            <a:r>
              <a:rPr lang="it-IT" sz="1800" b="1" i="0" u="none" strike="noStrike" cap="none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Come utilizzare l’account SPID</a:t>
            </a:r>
            <a:endParaRPr sz="1800" b="1" i="0" u="none" strike="noStrike" cap="non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9" name="Google Shape;199;p5"/>
          <p:cNvSpPr txBox="1"/>
          <p:nvPr/>
        </p:nvSpPr>
        <p:spPr>
          <a:xfrm>
            <a:off x="341697" y="1689233"/>
            <a:ext cx="8229600" cy="2314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3777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 le tue credenziali SPID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accedere ai servizi online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offerti dalle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Pubbliche Amministrazioni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 dei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soggetti Privati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aderenti al sistema SPID. 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3777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3777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Basterà selezionare il tasto «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Entra con SPID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» all'interno del sito, scegliere come gestore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Lepida </a:t>
            </a:r>
            <a:r>
              <a:rPr lang="it-IT" sz="1800" b="1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S.c.p.A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inserire le proprie credenziali ed eventualmente il codice temporaneo OTP se richiesto dal livello di sicurezza del servizio a cui si vuole accedere. 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" name="Google Shape;196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54" y="0"/>
            <a:ext cx="9141292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5"/>
          <p:cNvSpPr txBox="1">
            <a:spLocks noGrp="1"/>
          </p:cNvSpPr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 b="1" dirty="0" smtClean="0">
                <a:solidFill>
                  <a:srgbClr val="4E9CBA"/>
                </a:solidFill>
              </a:rPr>
              <a:t>Tre livelli di sicurezza</a:t>
            </a:r>
            <a:endParaRPr sz="2500" b="1" dirty="0">
              <a:solidFill>
                <a:srgbClr val="4E9CBA"/>
              </a:solidFill>
            </a:endParaRPr>
          </a:p>
        </p:txBody>
      </p:sp>
      <p:sp>
        <p:nvSpPr>
          <p:cNvPr id="198" name="Google Shape;198;p5"/>
          <p:cNvSpPr txBox="1"/>
          <p:nvPr/>
        </p:nvSpPr>
        <p:spPr>
          <a:xfrm>
            <a:off x="341697" y="1292440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lnSpc>
                <a:spcPct val="137777"/>
              </a:lnSpc>
              <a:buClr>
                <a:srgbClr val="17A25F"/>
              </a:buClr>
              <a:buSzPts val="1800"/>
            </a:pPr>
            <a:r>
              <a:rPr lang="it-IT" sz="1800" b="1" dirty="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Che differenze ci sono fra i tre livelli di sicurezza delle credenziali SPID?</a:t>
            </a:r>
            <a:endParaRPr sz="1800" b="1" i="0" u="none" strike="noStrike" cap="none" dirty="0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9" name="Google Shape;199;p5"/>
          <p:cNvSpPr txBox="1"/>
          <p:nvPr/>
        </p:nvSpPr>
        <p:spPr>
          <a:xfrm>
            <a:off x="241496" y="1655365"/>
            <a:ext cx="8546904" cy="2314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85750" lvl="0" indent="-285750">
              <a:lnSpc>
                <a:spcPct val="137777"/>
              </a:lnSpc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r>
              <a:rPr lang="it-IT" sz="18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 </a:t>
            </a:r>
            <a:r>
              <a:rPr lang="it-IT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primo livello </a:t>
            </a:r>
            <a:r>
              <a:rPr lang="it-IT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permette di </a:t>
            </a:r>
            <a:r>
              <a:rPr lang="it-IT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accedere ai servizi online</a:t>
            </a:r>
            <a:r>
              <a:rPr lang="it-IT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attraverso un nome utente e una password scelti dall’utente.</a:t>
            </a:r>
          </a:p>
          <a:p>
            <a:pPr marL="285750" lvl="0" indent="-285750">
              <a:lnSpc>
                <a:spcPct val="137777"/>
              </a:lnSpc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r>
              <a:rPr lang="it-IT" sz="18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 </a:t>
            </a:r>
            <a:r>
              <a:rPr lang="it-IT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secondo livello </a:t>
            </a:r>
            <a:r>
              <a:rPr lang="it-IT" sz="18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è </a:t>
            </a:r>
            <a:r>
              <a:rPr lang="it-IT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necessario per servizi che richiedono un grado di sicurezza </a:t>
            </a:r>
            <a:r>
              <a:rPr lang="it-IT" sz="1800" b="1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maggiore </a:t>
            </a:r>
            <a:r>
              <a:rPr lang="it-IT" sz="18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permette </a:t>
            </a:r>
            <a:r>
              <a:rPr lang="it-IT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l’accesso attraverso un nome utente e una password scelti dall’utente, più la generazione di un codice temporaneo di accesso (</a:t>
            </a:r>
            <a:r>
              <a:rPr lang="it-IT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one</a:t>
            </a:r>
            <a:r>
              <a:rPr lang="it-IT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time password).</a:t>
            </a:r>
          </a:p>
          <a:p>
            <a:pPr marL="285750" lvl="0" indent="-285750">
              <a:lnSpc>
                <a:spcPct val="137777"/>
              </a:lnSpc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r>
              <a:rPr lang="it-IT" sz="18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 </a:t>
            </a:r>
            <a:r>
              <a:rPr lang="it-IT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terzo livello</a:t>
            </a:r>
            <a:r>
              <a:rPr lang="it-IT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oltre al nome utente e la password, </a:t>
            </a:r>
            <a:r>
              <a:rPr lang="it-IT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richiede un supporto </a:t>
            </a:r>
            <a:r>
              <a:rPr lang="it-IT" sz="1800" b="1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fisico</a:t>
            </a:r>
            <a:r>
              <a:rPr lang="it-IT" sz="18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it-IT" sz="18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it-IT" sz="18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it-IT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es. </a:t>
            </a:r>
            <a:r>
              <a:rPr lang="it-IT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smart</a:t>
            </a:r>
            <a:r>
              <a:rPr lang="it-IT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card) per l’identificazione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723401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" name="Google Shape;204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54" y="0"/>
            <a:ext cx="9141292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6"/>
          <p:cNvSpPr txBox="1">
            <a:spLocks noGrp="1"/>
          </p:cNvSpPr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 b="1">
                <a:solidFill>
                  <a:srgbClr val="4E9CBA"/>
                </a:solidFill>
              </a:rPr>
              <a:t>Dove puoi usare SPID?</a:t>
            </a:r>
            <a:endParaRPr/>
          </a:p>
        </p:txBody>
      </p:sp>
      <p:sp>
        <p:nvSpPr>
          <p:cNvPr id="206" name="Google Shape;206;p6"/>
          <p:cNvSpPr txBox="1"/>
          <p:nvPr/>
        </p:nvSpPr>
        <p:spPr>
          <a:xfrm>
            <a:off x="341697" y="1326308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37777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800"/>
              <a:buFont typeface="Calibri"/>
              <a:buNone/>
            </a:pPr>
            <a:r>
              <a:rPr lang="it-IT" sz="1800" b="1" i="0" u="none" strike="noStrike" cap="none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https://www.spid.gov.it/servizi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6"/>
          <p:cNvSpPr txBox="1"/>
          <p:nvPr/>
        </p:nvSpPr>
        <p:spPr>
          <a:xfrm>
            <a:off x="341697" y="1689233"/>
            <a:ext cx="8229600" cy="2314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3777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3777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Vai al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sito internet ufficiale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conoscere i servizi abilitati in oltre 4000 amministrazioni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3777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24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2000"/>
              <a:buFont typeface="Calibri"/>
              <a:buNone/>
            </a:pPr>
            <a:r>
              <a:rPr lang="it-IT" sz="2000" b="1" i="0" u="sng" strike="noStrike" cap="none" dirty="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https://www.spid.gov.it/servizi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3777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3777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47696c442a_0_0"/>
          <p:cNvSpPr txBox="1">
            <a:spLocks noGrp="1"/>
          </p:cNvSpPr>
          <p:nvPr>
            <p:ph type="body" idx="1"/>
          </p:nvPr>
        </p:nvSpPr>
        <p:spPr>
          <a:xfrm>
            <a:off x="628650" y="12168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800"/>
              <a:buChar char="•"/>
            </a:pPr>
            <a:r>
              <a:rPr lang="it-IT" sz="1800" b="1" dirty="0"/>
              <a:t>CIE</a:t>
            </a:r>
            <a:r>
              <a:rPr lang="it-IT" sz="1800" dirty="0"/>
              <a:t>: Carta di Identità Digitale.</a:t>
            </a:r>
            <a:endParaRPr dirty="0"/>
          </a:p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800"/>
              <a:buChar char="•"/>
            </a:pPr>
            <a:r>
              <a:rPr lang="it-IT" sz="1800" b="1" dirty="0"/>
              <a:t>CNS</a:t>
            </a:r>
            <a:r>
              <a:rPr lang="it-IT" sz="1800" dirty="0"/>
              <a:t>: Carta Nazionale dei Servizi. </a:t>
            </a:r>
            <a:endParaRPr sz="1800" b="1" dirty="0"/>
          </a:p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800"/>
              <a:buChar char="•"/>
            </a:pPr>
            <a:r>
              <a:rPr lang="it-IT" sz="1800" b="1" dirty="0"/>
              <a:t>Firma digitale</a:t>
            </a:r>
            <a:r>
              <a:rPr lang="it-IT" sz="1800" dirty="0"/>
              <a:t>: La firma digitale è un metodo matematico teso a dimostrare l'autenticità di un messaggio o di un documento digitale inviato tra mittente e destinatario attraverso un canale di comunicazione elettronico. </a:t>
            </a:r>
            <a:endParaRPr sz="1800" dirty="0"/>
          </a:p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800"/>
              <a:buChar char="•"/>
            </a:pPr>
            <a:r>
              <a:rPr lang="it-IT" sz="1800" b="1" dirty="0"/>
              <a:t>Password: </a:t>
            </a:r>
            <a:r>
              <a:rPr lang="it-IT" sz="1800" dirty="0"/>
              <a:t>La parola segreta utilizzata in abbinamento al nome utente (username) che garantisce e protegge l'accesso a servizi (email, profilo social network).</a:t>
            </a:r>
            <a:endParaRPr sz="1800" dirty="0"/>
          </a:p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800"/>
              <a:buChar char="•"/>
            </a:pPr>
            <a:r>
              <a:rPr lang="it-IT" sz="1800" b="1" dirty="0"/>
              <a:t>Username:</a:t>
            </a:r>
            <a:r>
              <a:rPr lang="it-IT" sz="1800" dirty="0"/>
              <a:t> Nome utente da utilizzare insieme alla password per avere accesso ad un servizio (email, profilo social network). Spesso corrisponde ad un indirizzo email.</a:t>
            </a:r>
            <a:endParaRPr sz="1800" b="1" dirty="0"/>
          </a:p>
        </p:txBody>
      </p:sp>
      <p:sp>
        <p:nvSpPr>
          <p:cNvPr id="5" name="Google Shape;249;p11"/>
          <p:cNvSpPr txBox="1">
            <a:spLocks noGrp="1"/>
          </p:cNvSpPr>
          <p:nvPr>
            <p:ph type="title"/>
          </p:nvPr>
        </p:nvSpPr>
        <p:spPr>
          <a:xfrm>
            <a:off x="241495" y="459609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9BBB"/>
              </a:buClr>
              <a:buSzPts val="2700"/>
              <a:buFont typeface="Calibri"/>
              <a:buNone/>
            </a:pPr>
            <a:r>
              <a:rPr lang="it-IT" sz="2500" dirty="0"/>
              <a:t>Glossario termini </a:t>
            </a:r>
            <a:endParaRPr sz="25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 PEI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563</Words>
  <Application>Microsoft Office PowerPoint</Application>
  <PresentationFormat>Presentazione su schermo (16:9)</PresentationFormat>
  <Paragraphs>50</Paragraphs>
  <Slides>10</Slides>
  <Notes>10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10</vt:i4>
      </vt:variant>
    </vt:vector>
  </HeadingPairs>
  <TitlesOfParts>
    <vt:vector size="14" baseType="lpstr">
      <vt:lpstr>Arial</vt:lpstr>
      <vt:lpstr>Calibri</vt:lpstr>
      <vt:lpstr>Tema</vt:lpstr>
      <vt:lpstr>slide PEI</vt:lpstr>
      <vt:lpstr>SPID Sistema Pubblico di Identità Digitale</vt:lpstr>
      <vt:lpstr>Presentazione standard di PowerPoint</vt:lpstr>
      <vt:lpstr>SPID</vt:lpstr>
      <vt:lpstr>Come ottenerlo</vt:lpstr>
      <vt:lpstr>Come ottenerlo</vt:lpstr>
      <vt:lpstr>Come usarlo</vt:lpstr>
      <vt:lpstr>Tre livelli di sicurezza</vt:lpstr>
      <vt:lpstr>Dove puoi usare SPID?</vt:lpstr>
      <vt:lpstr>Glossario termini 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SPID Sistema Pubblico di Identità Digitale</dc:title>
  <dc:creator>Roger Ottani</dc:creator>
  <cp:lastModifiedBy>Roger Ottani</cp:lastModifiedBy>
  <cp:revision>2</cp:revision>
  <dcterms:created xsi:type="dcterms:W3CDTF">2019-03-12T11:50:43Z</dcterms:created>
  <dcterms:modified xsi:type="dcterms:W3CDTF">2019-09-11T18:03:11Z</dcterms:modified>
</cp:coreProperties>
</file>