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9" roundtripDataSignature="AMtx7mjoGkO378+xUGeuATytNlAdhGOcf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108" y="54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 name="Google Shape;8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9" name="Google Shape;17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 name="Google Shape;9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a:buChar char="•"/>
            </a:pPr>
            <a:r>
              <a:rPr lang="it-IT" sz="1200"/>
              <a:t>Specificare che con l'avvento di Internet e con la condivisione dei Social Media, è aumentata esponenzialmente la diffusione di notizie false.</a:t>
            </a:r>
            <a:endParaRPr/>
          </a:p>
          <a:p>
            <a:pPr marL="0" lvl="0" indent="0" algn="l" rtl="0">
              <a:lnSpc>
                <a:spcPct val="100000"/>
              </a:lnSpc>
              <a:spcBef>
                <a:spcPts val="0"/>
              </a:spcBef>
              <a:spcAft>
                <a:spcPts val="0"/>
              </a:spcAft>
              <a:buSzPts val="1400"/>
              <a:buNone/>
            </a:pPr>
            <a:endParaRPr/>
          </a:p>
        </p:txBody>
      </p:sp>
      <p:sp>
        <p:nvSpPr>
          <p:cNvPr id="97" name="Google Shape;9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Esempi di bufale indefinite nel tempo:</a:t>
            </a:r>
            <a:endParaRPr/>
          </a:p>
          <a:p>
            <a:pPr marL="171450" marR="0" lvl="0" indent="-171450" algn="l" rtl="0">
              <a:lnSpc>
                <a:spcPct val="100000"/>
              </a:lnSpc>
              <a:spcBef>
                <a:spcPts val="0"/>
              </a:spcBef>
              <a:spcAft>
                <a:spcPts val="0"/>
              </a:spcAft>
              <a:buClr>
                <a:schemeClr val="dk1"/>
              </a:buClr>
              <a:buSzPts val="1200"/>
              <a:buFont typeface="Arial"/>
              <a:buChar char="•"/>
            </a:pPr>
            <a:r>
              <a:rPr lang="it-IT" sz="1200"/>
              <a:t>Le storie delle siringhe nei cinema</a:t>
            </a:r>
            <a:endParaRPr/>
          </a:p>
          <a:p>
            <a:pPr marL="171450" marR="0" lvl="0" indent="-171450" algn="l" rtl="0">
              <a:lnSpc>
                <a:spcPct val="100000"/>
              </a:lnSpc>
              <a:spcBef>
                <a:spcPts val="0"/>
              </a:spcBef>
              <a:spcAft>
                <a:spcPts val="0"/>
              </a:spcAft>
              <a:buClr>
                <a:schemeClr val="dk1"/>
              </a:buClr>
              <a:buSzPts val="1200"/>
              <a:buFont typeface="Arial"/>
              <a:buChar char="•"/>
            </a:pPr>
            <a:r>
              <a:rPr lang="it-IT" sz="1200"/>
              <a:t>le lamette sugli scivoli d'acqua.</a:t>
            </a:r>
            <a:endParaRPr/>
          </a:p>
          <a:p>
            <a:pPr marL="0" marR="0" lvl="0" indent="0" algn="l" rtl="0">
              <a:lnSpc>
                <a:spcPct val="100000"/>
              </a:lnSpc>
              <a:spcBef>
                <a:spcPts val="0"/>
              </a:spcBef>
              <a:spcAft>
                <a:spcPts val="0"/>
              </a:spcAft>
              <a:buClr>
                <a:schemeClr val="dk1"/>
              </a:buClr>
              <a:buSzPts val="1200"/>
              <a:buFont typeface="Calibri"/>
              <a:buNone/>
            </a:pPr>
            <a:endParaRPr sz="1200"/>
          </a:p>
          <a:p>
            <a:pPr marL="0" marR="0" lvl="0" indent="0" algn="l" rtl="0">
              <a:lnSpc>
                <a:spcPct val="100000"/>
              </a:lnSpc>
              <a:spcBef>
                <a:spcPts val="0"/>
              </a:spcBef>
              <a:spcAft>
                <a:spcPts val="0"/>
              </a:spcAft>
              <a:buClr>
                <a:schemeClr val="dk1"/>
              </a:buClr>
              <a:buSzPts val="1200"/>
              <a:buFont typeface="Calibri"/>
              <a:buNone/>
            </a:pPr>
            <a:r>
              <a:rPr lang="it-IT" sz="1200"/>
              <a:t>Tuttavia, pur esistendo piccole differenze tra le due definizioni, la tendenza generale è quella di utilizzare </a:t>
            </a:r>
            <a:r>
              <a:rPr lang="it-IT" sz="1200" b="1"/>
              <a:t>l’una come sinonimo dell’altra</a:t>
            </a:r>
            <a:r>
              <a:rPr lang="it-IT" sz="1200"/>
              <a:t>.</a:t>
            </a:r>
            <a:endParaRPr/>
          </a:p>
          <a:p>
            <a:pPr marL="0" lvl="0" indent="0" algn="l" rtl="0">
              <a:lnSpc>
                <a:spcPct val="100000"/>
              </a:lnSpc>
              <a:spcBef>
                <a:spcPts val="0"/>
              </a:spcBef>
              <a:spcAft>
                <a:spcPts val="0"/>
              </a:spcAft>
              <a:buSzPts val="1400"/>
              <a:buNone/>
            </a:pPr>
            <a:endParaRPr/>
          </a:p>
        </p:txBody>
      </p:sp>
      <p:sp>
        <p:nvSpPr>
          <p:cNvPr id="105" name="Google Shape;10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7" name="Google Shape;12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7" name="Google Shape;13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5"/>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5"/>
          <p:cNvSpPr txBox="1">
            <a:spLocks noGrp="1"/>
          </p:cNvSpPr>
          <p:nvPr>
            <p:ph type="subTitle" idx="1"/>
          </p:nvPr>
        </p:nvSpPr>
        <p:spPr>
          <a:xfrm>
            <a:off x="1143000" y="2701528"/>
            <a:ext cx="6858000" cy="124182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15"/>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5"/>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5"/>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9"/>
        <p:cNvGrpSpPr/>
        <p:nvPr/>
      </p:nvGrpSpPr>
      <p:grpSpPr>
        <a:xfrm>
          <a:off x="0" y="0"/>
          <a:ext cx="0" cy="0"/>
          <a:chOff x="0" y="0"/>
          <a:chExt cx="0" cy="0"/>
        </a:xfrm>
      </p:grpSpPr>
      <p:sp>
        <p:nvSpPr>
          <p:cNvPr id="70" name="Google Shape;70;p24"/>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4"/>
          <p:cNvSpPr txBox="1">
            <a:spLocks noGrp="1"/>
          </p:cNvSpPr>
          <p:nvPr>
            <p:ph type="body" idx="1"/>
          </p:nvPr>
        </p:nvSpPr>
        <p:spPr>
          <a:xfrm rot="5400000">
            <a:off x="2940248" y="-942379"/>
            <a:ext cx="3263504"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2" name="Google Shape;72;p24"/>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4"/>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4"/>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5"/>
        <p:cNvGrpSpPr/>
        <p:nvPr/>
      </p:nvGrpSpPr>
      <p:grpSpPr>
        <a:xfrm>
          <a:off x="0" y="0"/>
          <a:ext cx="0" cy="0"/>
          <a:chOff x="0" y="0"/>
          <a:chExt cx="0" cy="0"/>
        </a:xfrm>
      </p:grpSpPr>
      <p:sp>
        <p:nvSpPr>
          <p:cNvPr id="76" name="Google Shape;76;p25"/>
          <p:cNvSpPr txBox="1">
            <a:spLocks noGrp="1"/>
          </p:cNvSpPr>
          <p:nvPr>
            <p:ph type="title"/>
          </p:nvPr>
        </p:nvSpPr>
        <p:spPr>
          <a:xfrm rot="5400000">
            <a:off x="5350073" y="1467446"/>
            <a:ext cx="4358879"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5"/>
          <p:cNvSpPr txBox="1">
            <a:spLocks noGrp="1"/>
          </p:cNvSpPr>
          <p:nvPr>
            <p:ph type="body" idx="1"/>
          </p:nvPr>
        </p:nvSpPr>
        <p:spPr>
          <a:xfrm rot="5400000">
            <a:off x="1349573" y="-447079"/>
            <a:ext cx="4358879"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8" name="Google Shape;78;p25"/>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5"/>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5"/>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6"/>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489BBB"/>
              </a:buClr>
              <a:buSzPts val="2700"/>
              <a:buFont typeface="Calibri"/>
              <a:buNone/>
              <a:defRPr sz="2700" b="1">
                <a:solidFill>
                  <a:srgbClr val="489BB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6"/>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4"/>
        <p:cNvGrpSpPr/>
        <p:nvPr/>
      </p:nvGrpSpPr>
      <p:grpSpPr>
        <a:xfrm>
          <a:off x="0" y="0"/>
          <a:ext cx="0" cy="0"/>
          <a:chOff x="0" y="0"/>
          <a:chExt cx="0" cy="0"/>
        </a:xfrm>
      </p:grpSpPr>
      <p:sp>
        <p:nvSpPr>
          <p:cNvPr id="25" name="Google Shape;25;p17"/>
          <p:cNvSpPr txBox="1">
            <a:spLocks noGrp="1"/>
          </p:cNvSpPr>
          <p:nvPr>
            <p:ph type="title"/>
          </p:nvPr>
        </p:nvSpPr>
        <p:spPr>
          <a:xfrm>
            <a:off x="623888" y="1282304"/>
            <a:ext cx="7886700" cy="213955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7"/>
          <p:cNvSpPr txBox="1">
            <a:spLocks noGrp="1"/>
          </p:cNvSpPr>
          <p:nvPr>
            <p:ph type="body" idx="1"/>
          </p:nvPr>
        </p:nvSpPr>
        <p:spPr>
          <a:xfrm>
            <a:off x="623888" y="3442098"/>
            <a:ext cx="7886700" cy="11251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27" name="Google Shape;27;p17"/>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7"/>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7"/>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0"/>
        <p:cNvGrpSpPr/>
        <p:nvPr/>
      </p:nvGrpSpPr>
      <p:grpSpPr>
        <a:xfrm>
          <a:off x="0" y="0"/>
          <a:ext cx="0" cy="0"/>
          <a:chOff x="0" y="0"/>
          <a:chExt cx="0" cy="0"/>
        </a:xfrm>
      </p:grpSpPr>
      <p:sp>
        <p:nvSpPr>
          <p:cNvPr id="31" name="Google Shape;31;p18"/>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8"/>
          <p:cNvSpPr txBox="1">
            <a:spLocks noGrp="1"/>
          </p:cNvSpPr>
          <p:nvPr>
            <p:ph type="body" idx="1"/>
          </p:nvPr>
        </p:nvSpPr>
        <p:spPr>
          <a:xfrm>
            <a:off x="6286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3" name="Google Shape;33;p18"/>
          <p:cNvSpPr txBox="1">
            <a:spLocks noGrp="1"/>
          </p:cNvSpPr>
          <p:nvPr>
            <p:ph type="body" idx="2"/>
          </p:nvPr>
        </p:nvSpPr>
        <p:spPr>
          <a:xfrm>
            <a:off x="46291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4" name="Google Shape;34;p18"/>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8"/>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8"/>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7"/>
        <p:cNvGrpSpPr/>
        <p:nvPr/>
      </p:nvGrpSpPr>
      <p:grpSpPr>
        <a:xfrm>
          <a:off x="0" y="0"/>
          <a:ext cx="0" cy="0"/>
          <a:chOff x="0" y="0"/>
          <a:chExt cx="0" cy="0"/>
        </a:xfrm>
      </p:grpSpPr>
      <p:sp>
        <p:nvSpPr>
          <p:cNvPr id="38" name="Google Shape;38;p19"/>
          <p:cNvSpPr txBox="1">
            <a:spLocks noGrp="1"/>
          </p:cNvSpPr>
          <p:nvPr>
            <p:ph type="title"/>
          </p:nvPr>
        </p:nvSpPr>
        <p:spPr>
          <a:xfrm>
            <a:off x="629841"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9"/>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0" name="Google Shape;40;p19"/>
          <p:cNvSpPr txBox="1">
            <a:spLocks noGrp="1"/>
          </p:cNvSpPr>
          <p:nvPr>
            <p:ph type="body" idx="2"/>
          </p:nvPr>
        </p:nvSpPr>
        <p:spPr>
          <a:xfrm>
            <a:off x="629842" y="1878806"/>
            <a:ext cx="3868340"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1" name="Google Shape;41;p19"/>
          <p:cNvSpPr txBox="1">
            <a:spLocks noGrp="1"/>
          </p:cNvSpPr>
          <p:nvPr>
            <p:ph type="body" idx="3"/>
          </p:nvPr>
        </p:nvSpPr>
        <p:spPr>
          <a:xfrm>
            <a:off x="4629150" y="1260872"/>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2" name="Google Shape;42;p19"/>
          <p:cNvSpPr txBox="1">
            <a:spLocks noGrp="1"/>
          </p:cNvSpPr>
          <p:nvPr>
            <p:ph type="body" idx="4"/>
          </p:nvPr>
        </p:nvSpPr>
        <p:spPr>
          <a:xfrm>
            <a:off x="4629150" y="1878806"/>
            <a:ext cx="3887391"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3" name="Google Shape;43;p19"/>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9"/>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9"/>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6"/>
        <p:cNvGrpSpPr/>
        <p:nvPr/>
      </p:nvGrpSpPr>
      <p:grpSpPr>
        <a:xfrm>
          <a:off x="0" y="0"/>
          <a:ext cx="0" cy="0"/>
          <a:chOff x="0" y="0"/>
          <a:chExt cx="0" cy="0"/>
        </a:xfrm>
      </p:grpSpPr>
      <p:sp>
        <p:nvSpPr>
          <p:cNvPr id="47" name="Google Shape;47;p20"/>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0"/>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0"/>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20"/>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1"/>
        <p:cNvGrpSpPr/>
        <p:nvPr/>
      </p:nvGrpSpPr>
      <p:grpSpPr>
        <a:xfrm>
          <a:off x="0" y="0"/>
          <a:ext cx="0" cy="0"/>
          <a:chOff x="0" y="0"/>
          <a:chExt cx="0" cy="0"/>
        </a:xfrm>
      </p:grpSpPr>
      <p:sp>
        <p:nvSpPr>
          <p:cNvPr id="52" name="Google Shape;52;p2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5"/>
        <p:cNvGrpSpPr/>
        <p:nvPr/>
      </p:nvGrpSpPr>
      <p:grpSpPr>
        <a:xfrm>
          <a:off x="0" y="0"/>
          <a:ext cx="0" cy="0"/>
          <a:chOff x="0" y="0"/>
          <a:chExt cx="0" cy="0"/>
        </a:xfrm>
      </p:grpSpPr>
      <p:sp>
        <p:nvSpPr>
          <p:cNvPr id="56" name="Google Shape;56;p22"/>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2"/>
          <p:cNvSpPr txBox="1">
            <a:spLocks noGrp="1"/>
          </p:cNvSpPr>
          <p:nvPr>
            <p:ph type="body" idx="1"/>
          </p:nvPr>
        </p:nvSpPr>
        <p:spPr>
          <a:xfrm>
            <a:off x="3887391" y="740569"/>
            <a:ext cx="4629150" cy="3655219"/>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58" name="Google Shape;58;p22"/>
          <p:cNvSpPr txBox="1">
            <a:spLocks noGrp="1"/>
          </p:cNvSpPr>
          <p:nvPr>
            <p:ph type="body" idx="2"/>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59" name="Google Shape;59;p2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2"/>
        <p:cNvGrpSpPr/>
        <p:nvPr/>
      </p:nvGrpSpPr>
      <p:grpSpPr>
        <a:xfrm>
          <a:off x="0" y="0"/>
          <a:ext cx="0" cy="0"/>
          <a:chOff x="0" y="0"/>
          <a:chExt cx="0" cy="0"/>
        </a:xfrm>
      </p:grpSpPr>
      <p:sp>
        <p:nvSpPr>
          <p:cNvPr id="63" name="Google Shape;63;p23"/>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3"/>
          <p:cNvSpPr>
            <a:spLocks noGrp="1"/>
          </p:cNvSpPr>
          <p:nvPr>
            <p:ph type="pic" idx="2"/>
          </p:nvPr>
        </p:nvSpPr>
        <p:spPr>
          <a:xfrm>
            <a:off x="3887391" y="740569"/>
            <a:ext cx="4629150" cy="365521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5" name="Google Shape;65;p23"/>
          <p:cNvSpPr txBox="1">
            <a:spLocks noGrp="1"/>
          </p:cNvSpPr>
          <p:nvPr>
            <p:ph type="body" idx="1"/>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6" name="Google Shape;66;p23"/>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3"/>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3"/>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4"/>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4"/>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ifla.org/node/11175"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ifla.org/node/11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86" name="Google Shape;86;p1"/>
          <p:cNvSpPr txBox="1">
            <a:spLocks noGrp="1"/>
          </p:cNvSpPr>
          <p:nvPr>
            <p:ph type="ctrTitle"/>
          </p:nvPr>
        </p:nvSpPr>
        <p:spPr>
          <a:xfrm>
            <a:off x="4957011" y="1223784"/>
            <a:ext cx="4118236" cy="1451994"/>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4E9CBA"/>
              </a:buClr>
              <a:buSzPts val="3300"/>
              <a:buFont typeface="Calibri"/>
              <a:buNone/>
            </a:pPr>
            <a:r>
              <a:rPr lang="it-IT" sz="3300" b="1">
                <a:solidFill>
                  <a:srgbClr val="4E9CBA"/>
                </a:solidFill>
              </a:rPr>
              <a:t>FAKE NEWS E BUFALE</a:t>
            </a:r>
            <a:br>
              <a:rPr lang="it-IT" sz="3300" b="1">
                <a:solidFill>
                  <a:srgbClr val="4E9CBA"/>
                </a:solidFill>
              </a:rPr>
            </a:br>
            <a:r>
              <a:rPr lang="it-IT" sz="600" b="1">
                <a:solidFill>
                  <a:srgbClr val="4E9CBA"/>
                </a:solidFill>
              </a:rPr>
              <a:t/>
            </a:r>
            <a:br>
              <a:rPr lang="it-IT" sz="600" b="1">
                <a:solidFill>
                  <a:srgbClr val="4E9CBA"/>
                </a:solidFill>
              </a:rPr>
            </a:br>
            <a:r>
              <a:rPr lang="it-IT" sz="1800" b="1">
                <a:solidFill>
                  <a:srgbClr val="4E9CBA"/>
                </a:solidFill>
              </a:rPr>
              <a:t>Valutare dati, informazioni</a:t>
            </a:r>
            <a:br>
              <a:rPr lang="it-IT" sz="1800" b="1">
                <a:solidFill>
                  <a:srgbClr val="4E9CBA"/>
                </a:solidFill>
              </a:rPr>
            </a:br>
            <a:r>
              <a:rPr lang="it-IT" sz="1800" b="1">
                <a:solidFill>
                  <a:srgbClr val="4E9CBA"/>
                </a:solidFill>
              </a:rPr>
              <a:t>e contenuti digitali</a:t>
            </a:r>
            <a:endParaRPr/>
          </a:p>
        </p:txBody>
      </p:sp>
      <p:sp>
        <p:nvSpPr>
          <p:cNvPr id="87" name="Google Shape;87;p1"/>
          <p:cNvSpPr txBox="1">
            <a:spLocks noGrp="1"/>
          </p:cNvSpPr>
          <p:nvPr>
            <p:ph type="subTitle" idx="1"/>
          </p:nvPr>
        </p:nvSpPr>
        <p:spPr>
          <a:xfrm>
            <a:off x="5095889" y="2923285"/>
            <a:ext cx="3840479" cy="460122"/>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70000"/>
              </a:lnSpc>
              <a:spcBef>
                <a:spcPts val="0"/>
              </a:spcBef>
              <a:spcAft>
                <a:spcPts val="0"/>
              </a:spcAft>
              <a:buClr>
                <a:srgbClr val="17A25F"/>
              </a:buClr>
              <a:buSzPts val="1260"/>
              <a:buNone/>
            </a:pPr>
            <a:r>
              <a:rPr lang="it-IT" sz="1260" b="1">
                <a:solidFill>
                  <a:srgbClr val="17A25F"/>
                </a:solidFill>
              </a:rPr>
              <a:t>Roger Ottani</a:t>
            </a:r>
            <a:endParaRPr/>
          </a:p>
          <a:p>
            <a:pPr marL="0" lvl="0" indent="0" algn="ctr" rtl="0">
              <a:lnSpc>
                <a:spcPct val="91071"/>
              </a:lnSpc>
              <a:spcBef>
                <a:spcPts val="750"/>
              </a:spcBef>
              <a:spcAft>
                <a:spcPts val="0"/>
              </a:spcAft>
              <a:buClr>
                <a:schemeClr val="dk1"/>
              </a:buClr>
              <a:buSzPts val="1120"/>
              <a:buNone/>
            </a:pPr>
            <a:r>
              <a:rPr lang="it-IT" sz="1120">
                <a:solidFill>
                  <a:schemeClr val="dk1"/>
                </a:solidFill>
              </a:rPr>
              <a:t>Area progettazione e contenuti</a:t>
            </a:r>
            <a:endParaRPr sz="112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10"/>
          <p:cNvPicPr preferRelativeResize="0">
            <a:picLocks noGrp="1"/>
          </p:cNvPicPr>
          <p:nvPr>
            <p:ph type="body" idx="1"/>
          </p:nvPr>
        </p:nvPicPr>
        <p:blipFill rotWithShape="1">
          <a:blip r:embed="rId3">
            <a:alphaModFix/>
          </a:blip>
          <a:srcRect l="3960" t="9413" r="1451" b="70532"/>
          <a:stretch/>
        </p:blipFill>
        <p:spPr>
          <a:xfrm>
            <a:off x="4130351" y="2564000"/>
            <a:ext cx="4899710" cy="1385109"/>
          </a:xfrm>
          <a:prstGeom prst="rect">
            <a:avLst/>
          </a:prstGeom>
          <a:noFill/>
          <a:ln>
            <a:noFill/>
          </a:ln>
        </p:spPr>
      </p:pic>
      <p:pic>
        <p:nvPicPr>
          <p:cNvPr id="160" name="Google Shape;160;p10"/>
          <p:cNvPicPr preferRelativeResize="0"/>
          <p:nvPr/>
        </p:nvPicPr>
        <p:blipFill rotWithShape="1">
          <a:blip r:embed="rId3">
            <a:alphaModFix/>
          </a:blip>
          <a:srcRect l="3960" t="28802" r="1451" b="49369"/>
          <a:stretch/>
        </p:blipFill>
        <p:spPr>
          <a:xfrm>
            <a:off x="4056154" y="769212"/>
            <a:ext cx="4965041" cy="1527704"/>
          </a:xfrm>
          <a:prstGeom prst="rect">
            <a:avLst/>
          </a:prstGeom>
          <a:noFill/>
          <a:ln>
            <a:noFill/>
          </a:ln>
        </p:spPr>
      </p:pic>
      <p:sp>
        <p:nvSpPr>
          <p:cNvPr id="161" name="Google Shape;161;p10"/>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Com</a:t>
            </a:r>
            <a:r>
              <a:rPr lang="it-IT" sz="2500">
                <a:solidFill>
                  <a:srgbClr val="4E9CBA"/>
                </a:solidFill>
              </a:rPr>
              <a:t>e r</a:t>
            </a:r>
            <a:r>
              <a:rPr lang="it-IT" sz="2500" b="1">
                <a:solidFill>
                  <a:srgbClr val="4E9CBA"/>
                </a:solidFill>
              </a:rPr>
              <a:t>iconoscere le fake news</a:t>
            </a:r>
            <a:endParaRPr/>
          </a:p>
        </p:txBody>
      </p:sp>
      <p:sp>
        <p:nvSpPr>
          <p:cNvPr id="163" name="Google Shape;163;p10"/>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0" marR="0" lvl="0" indent="0" algn="l" rtl="0">
              <a:lnSpc>
                <a:spcPct val="190769"/>
              </a:lnSpc>
              <a:spcBef>
                <a:spcPts val="0"/>
              </a:spcBef>
              <a:spcAft>
                <a:spcPts val="0"/>
              </a:spcAft>
              <a:buClr>
                <a:schemeClr val="dk1"/>
              </a:buClr>
              <a:buSzPts val="1300"/>
              <a:buFont typeface="Calibri"/>
              <a:buNone/>
            </a:pPr>
            <a:endParaRPr sz="1300" b="0" i="0" u="none" strike="noStrike" cap="none">
              <a:solidFill>
                <a:schemeClr val="dk1"/>
              </a:solidFill>
              <a:latin typeface="Calibri"/>
              <a:ea typeface="Calibri"/>
              <a:cs typeface="Calibri"/>
              <a:sym typeface="Calibri"/>
            </a:endParaRPr>
          </a:p>
        </p:txBody>
      </p:sp>
      <p:sp>
        <p:nvSpPr>
          <p:cNvPr id="162" name="Google Shape;162;p10"/>
          <p:cNvSpPr txBox="1"/>
          <p:nvPr/>
        </p:nvSpPr>
        <p:spPr>
          <a:xfrm>
            <a:off x="463773" y="2305341"/>
            <a:ext cx="3544502" cy="362926"/>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17A25F"/>
              </a:buClr>
              <a:buSzPts val="1800"/>
              <a:buFont typeface="Calibri"/>
              <a:buNone/>
            </a:pPr>
            <a:r>
              <a:rPr lang="it-IT" sz="1800" b="1" i="1" u="sng" strike="noStrike" cap="none" dirty="0" smtClean="0">
                <a:solidFill>
                  <a:srgbClr val="17A25F"/>
                </a:solidFill>
                <a:latin typeface="Calibri"/>
                <a:ea typeface="Calibri"/>
                <a:cs typeface="Calibri"/>
                <a:sym typeface="Calibri"/>
                <a:hlinkClick r:id="rId4"/>
              </a:rPr>
              <a:t>https</a:t>
            </a:r>
            <a:r>
              <a:rPr lang="it-IT" sz="1800" b="1" i="1" u="sng" strike="noStrike" cap="none" dirty="0">
                <a:solidFill>
                  <a:srgbClr val="17A25F"/>
                </a:solidFill>
                <a:latin typeface="Calibri"/>
                <a:ea typeface="Calibri"/>
                <a:cs typeface="Calibri"/>
                <a:sym typeface="Calibri"/>
                <a:hlinkClick r:id="rId4"/>
              </a:rPr>
              <a:t>://www.ifla.org/node/11175</a:t>
            </a:r>
            <a:r>
              <a:rPr lang="it-IT" sz="1800" b="1" i="1" u="none" strike="noStrike" cap="none" dirty="0">
                <a:solidFill>
                  <a:srgbClr val="17A25F"/>
                </a:solidFill>
                <a:latin typeface="Calibri"/>
                <a:ea typeface="Calibri"/>
                <a:cs typeface="Calibri"/>
                <a:sym typeface="Calibri"/>
              </a:rPr>
              <a:t>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1"/>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dirty="0">
                <a:solidFill>
                  <a:srgbClr val="4E9CBA"/>
                </a:solidFill>
              </a:rPr>
              <a:t>Consigli «anti </a:t>
            </a:r>
            <a:r>
              <a:rPr lang="it-IT" sz="2500" b="1" dirty="0" err="1">
                <a:solidFill>
                  <a:srgbClr val="4E9CBA"/>
                </a:solidFill>
              </a:rPr>
              <a:t>fake</a:t>
            </a:r>
            <a:r>
              <a:rPr lang="it-IT" sz="2500" b="1" dirty="0">
                <a:solidFill>
                  <a:srgbClr val="4E9CBA"/>
                </a:solidFill>
              </a:rPr>
              <a:t> news»</a:t>
            </a:r>
            <a:endParaRPr dirty="0"/>
          </a:p>
        </p:txBody>
      </p:sp>
      <p:sp>
        <p:nvSpPr>
          <p:cNvPr id="169" name="Google Shape;169;p11"/>
          <p:cNvSpPr txBox="1"/>
          <p:nvPr/>
        </p:nvSpPr>
        <p:spPr>
          <a:xfrm>
            <a:off x="341697" y="1144845"/>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panose="020F0502020204030204" pitchFamily="34" charset="0"/>
                <a:ea typeface="Calibri"/>
                <a:cs typeface="Calibri" panose="020F0502020204030204" pitchFamily="34" charset="0"/>
                <a:sym typeface="Calibri"/>
              </a:rPr>
              <a:t>Alcuni consigli per evitare la diffusione di </a:t>
            </a:r>
            <a:r>
              <a:rPr lang="it-IT" sz="1800" b="1" i="0" u="none" strike="noStrike" cap="none" dirty="0" err="1">
                <a:solidFill>
                  <a:srgbClr val="17A25F"/>
                </a:solidFill>
                <a:latin typeface="Calibri" panose="020F0502020204030204" pitchFamily="34" charset="0"/>
                <a:ea typeface="Calibri"/>
                <a:cs typeface="Calibri" panose="020F0502020204030204" pitchFamily="34" charset="0"/>
                <a:sym typeface="Calibri"/>
              </a:rPr>
              <a:t>fake</a:t>
            </a:r>
            <a:r>
              <a:rPr lang="it-IT" sz="1800" b="1" i="0" u="none" strike="noStrike" cap="none" dirty="0">
                <a:solidFill>
                  <a:srgbClr val="17A25F"/>
                </a:solidFill>
                <a:latin typeface="Calibri" panose="020F0502020204030204" pitchFamily="34" charset="0"/>
                <a:ea typeface="Calibri"/>
                <a:cs typeface="Calibri" panose="020F0502020204030204" pitchFamily="34" charset="0"/>
                <a:sym typeface="Calibri"/>
              </a:rPr>
              <a:t> news</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77142"/>
              </a:lnSpc>
              <a:spcBef>
                <a:spcPts val="0"/>
              </a:spcBef>
              <a:spcAft>
                <a:spcPts val="0"/>
              </a:spcAft>
              <a:buClr>
                <a:schemeClr val="dk1"/>
              </a:buClr>
              <a:buSzPts val="1400"/>
              <a:buFont typeface="Calibri"/>
              <a:buNone/>
            </a:pPr>
            <a:endParaRPr sz="1800" b="1" i="0" u="none" strike="noStrike" cap="none" dirty="0">
              <a:solidFill>
                <a:srgbClr val="17A25F"/>
              </a:solidFill>
              <a:latin typeface="Calibri" panose="020F0502020204030204" pitchFamily="34" charset="0"/>
              <a:ea typeface="Calibri"/>
              <a:cs typeface="Calibri" panose="020F0502020204030204" pitchFamily="34" charset="0"/>
              <a:sym typeface="Calibri"/>
            </a:endParaRPr>
          </a:p>
        </p:txBody>
      </p:sp>
      <p:sp>
        <p:nvSpPr>
          <p:cNvPr id="170" name="Google Shape;170;p11"/>
          <p:cNvSpPr txBox="1"/>
          <p:nvPr/>
        </p:nvSpPr>
        <p:spPr>
          <a:xfrm>
            <a:off x="341697" y="1507771"/>
            <a:ext cx="8229600" cy="2314875"/>
          </a:xfrm>
          <a:prstGeom prst="rect">
            <a:avLst/>
          </a:prstGeom>
          <a:noFill/>
          <a:ln>
            <a:noFill/>
          </a:ln>
        </p:spPr>
        <p:txBody>
          <a:bodyPr spcFirstLastPara="1" wrap="square" lIns="0" tIns="0" rIns="0" bIns="0" anchor="t" anchorCtr="0">
            <a:noAutofit/>
          </a:bodyPr>
          <a:lstStyle/>
          <a:p>
            <a:pPr marL="285750" marR="0" lvl="0" indent="-285750" algn="l" rtl="0">
              <a:lnSpc>
                <a:spcPct val="100000"/>
              </a:lnSpc>
              <a:spcBef>
                <a:spcPts val="120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Consulta e confronta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più fonti di informazione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2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Non condividere immagini, messaggi o in generale informazioni</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senza verificare la loro veridicità.</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20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Se diffondi un contenuto falso, cerca di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correggere velocemente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20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Cerca di avere un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atteggiamento scettico </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verso l’informazione.</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20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Usa il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pensiero critico  cioè non credere  ad una notizia solo perché è in linea con le tue idee.</a:t>
            </a: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2"/>
          <p:cNvSpPr txBox="1">
            <a:spLocks noGrp="1"/>
          </p:cNvSpPr>
          <p:nvPr>
            <p:ph type="title"/>
          </p:nvPr>
        </p:nvSpPr>
        <p:spPr>
          <a:xfrm>
            <a:off x="241495" y="497400"/>
            <a:ext cx="7886700" cy="99417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a:t>
            </a:r>
            <a:endParaRPr sz="2500" dirty="0"/>
          </a:p>
        </p:txBody>
      </p:sp>
      <p:sp>
        <p:nvSpPr>
          <p:cNvPr id="176" name="Google Shape;176;p12"/>
          <p:cNvSpPr txBox="1">
            <a:spLocks noGrp="1"/>
          </p:cNvSpPr>
          <p:nvPr>
            <p:ph type="body" idx="1"/>
          </p:nvPr>
        </p:nvSpPr>
        <p:spPr>
          <a:xfrm>
            <a:off x="628650" y="1597823"/>
            <a:ext cx="7886700" cy="1982100"/>
          </a:xfrm>
          <a:prstGeom prst="rect">
            <a:avLst/>
          </a:prstGeom>
          <a:noFill/>
          <a:ln>
            <a:noFill/>
          </a:ln>
        </p:spPr>
        <p:txBody>
          <a:bodyPr spcFirstLastPara="1" wrap="square" lIns="91425" tIns="45700" rIns="91425" bIns="45700" anchor="t" anchorCtr="0">
            <a:normAutofit/>
          </a:bodyPr>
          <a:lstStyle/>
          <a:p>
            <a:pPr marL="171450" lvl="0" indent="-171450" algn="l" rtl="0">
              <a:lnSpc>
                <a:spcPct val="90000"/>
              </a:lnSpc>
              <a:spcBef>
                <a:spcPts val="0"/>
              </a:spcBef>
              <a:spcAft>
                <a:spcPts val="0"/>
              </a:spcAft>
              <a:buClr>
                <a:schemeClr val="dk1"/>
              </a:buClr>
              <a:buSzPts val="1800"/>
              <a:buChar char="•"/>
            </a:pPr>
            <a:r>
              <a:rPr lang="it-IT" sz="1800" b="1" dirty="0" err="1"/>
              <a:t>Fake</a:t>
            </a:r>
            <a:r>
              <a:rPr lang="it-IT" sz="1800" b="1" dirty="0"/>
              <a:t> (news)</a:t>
            </a:r>
            <a:r>
              <a:rPr lang="it-IT" sz="1800" dirty="0"/>
              <a:t>: Un termine inglese che sta a significare «falso», «contraffatto», «alterato». Può essere associato ad una notizia falsa (</a:t>
            </a:r>
            <a:r>
              <a:rPr lang="it-IT" sz="1800" dirty="0" err="1"/>
              <a:t>fake</a:t>
            </a:r>
            <a:r>
              <a:rPr lang="it-IT" sz="1800" dirty="0"/>
              <a:t> news) o ad un profilo di una persona inesistente.</a:t>
            </a:r>
            <a:endParaRPr sz="1800" dirty="0"/>
          </a:p>
          <a:p>
            <a:pPr marL="171450" lvl="0" indent="-171450" algn="l" rtl="0">
              <a:lnSpc>
                <a:spcPct val="90000"/>
              </a:lnSpc>
              <a:spcBef>
                <a:spcPts val="750"/>
              </a:spcBef>
              <a:spcAft>
                <a:spcPts val="0"/>
              </a:spcAft>
              <a:buClr>
                <a:schemeClr val="dk1"/>
              </a:buClr>
              <a:buSzPts val="1800"/>
              <a:buChar char="•"/>
            </a:pPr>
            <a:r>
              <a:rPr lang="it-IT" sz="1800" b="1" dirty="0" err="1"/>
              <a:t>Hoax</a:t>
            </a:r>
            <a:r>
              <a:rPr lang="it-IT" sz="1800" dirty="0"/>
              <a:t>: Termine inglese che significa «burla», «beffa», «falso allarme». </a:t>
            </a:r>
            <a:endParaRPr sz="1800" b="1" dirty="0"/>
          </a:p>
          <a:p>
            <a:pPr marL="171450" lvl="0" indent="-171450" algn="l" rtl="0">
              <a:lnSpc>
                <a:spcPct val="90000"/>
              </a:lnSpc>
              <a:spcBef>
                <a:spcPts val="750"/>
              </a:spcBef>
              <a:spcAft>
                <a:spcPts val="0"/>
              </a:spcAft>
              <a:buClr>
                <a:schemeClr val="dk1"/>
              </a:buClr>
              <a:buSzPts val="1800"/>
              <a:buChar char="•"/>
            </a:pPr>
            <a:r>
              <a:rPr lang="it-IT" sz="1800" b="1" dirty="0"/>
              <a:t>Link</a:t>
            </a:r>
            <a:r>
              <a:rPr lang="it-IT" sz="1800" dirty="0"/>
              <a:t>: Abbreviazione del termine hyperlink, indica il collegamento ipertestuale di una pagina web verso un altro contenuto (pagina, documento, file).</a:t>
            </a:r>
            <a:endParaRPr sz="1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13"/>
          <p:cNvPicPr preferRelativeResize="0"/>
          <p:nvPr/>
        </p:nvPicPr>
        <p:blipFill rotWithShape="1">
          <a:blip r:embed="rId3">
            <a:alphaModFix/>
          </a:blip>
          <a:srcRect/>
          <a:stretch/>
        </p:blipFill>
        <p:spPr>
          <a:xfrm>
            <a:off x="-170946" y="-1"/>
            <a:ext cx="9314946" cy="52396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
          <p:cNvSpPr txBox="1">
            <a:spLocks noGrp="1"/>
          </p:cNvSpPr>
          <p:nvPr>
            <p:ph type="title"/>
          </p:nvPr>
        </p:nvSpPr>
        <p:spPr>
          <a:xfrm>
            <a:off x="241495" y="459609"/>
            <a:ext cx="7886700" cy="99417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489BBB"/>
              </a:buClr>
              <a:buSzPts val="2700"/>
              <a:buFont typeface="Calibri"/>
              <a:buNone/>
            </a:pPr>
            <a:r>
              <a:rPr lang="it-IT" sz="2500" dirty="0"/>
              <a:t>Introduzione  </a:t>
            </a:r>
            <a:endParaRPr sz="2500" dirty="0"/>
          </a:p>
        </p:txBody>
      </p:sp>
      <p:sp>
        <p:nvSpPr>
          <p:cNvPr id="93" name="Google Shape;93;p2"/>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p>
            <a:pPr marL="171450" lvl="0" indent="-171450" algn="l" rtl="0">
              <a:lnSpc>
                <a:spcPct val="130000"/>
              </a:lnSpc>
              <a:spcBef>
                <a:spcPts val="0"/>
              </a:spcBef>
              <a:spcAft>
                <a:spcPts val="1200"/>
              </a:spcAft>
              <a:buSzPts val="1800"/>
              <a:buChar char="•"/>
            </a:pPr>
            <a:r>
              <a:rPr lang="it-IT" sz="1800" dirty="0"/>
              <a:t>Queste slide sono di accompagnamento alle lezioni dei corsi di Alfabetizzazione Digitale di Pane e Internet di primo livello Computer e Smartphone/Tablet.</a:t>
            </a:r>
            <a:endParaRPr sz="1800" dirty="0"/>
          </a:p>
          <a:p>
            <a:pPr marL="171450" lvl="0" indent="-171450" algn="l" rtl="0">
              <a:lnSpc>
                <a:spcPct val="130000"/>
              </a:lnSpc>
              <a:spcBef>
                <a:spcPts val="0"/>
              </a:spcBef>
              <a:spcAft>
                <a:spcPts val="1200"/>
              </a:spcAft>
              <a:buSzPts val="1800"/>
              <a:buChar char="•"/>
            </a:pPr>
            <a:r>
              <a:rPr lang="it-IT" sz="1800" dirty="0" smtClean="0"/>
              <a:t>I </a:t>
            </a:r>
            <a:r>
              <a:rPr lang="it-IT" sz="1800" dirty="0"/>
              <a:t>contenuti principali di queste slide sono: Concetti di </a:t>
            </a:r>
            <a:r>
              <a:rPr lang="it-IT" sz="1800" dirty="0" err="1"/>
              <a:t>fake</a:t>
            </a:r>
            <a:r>
              <a:rPr lang="it-IT" sz="1800" dirty="0"/>
              <a:t> news e di bufala,    Esempi di FN e bufale, Principi e metodi per identificare FN e bufale.</a:t>
            </a:r>
            <a:endParaRPr sz="1800" dirty="0"/>
          </a:p>
          <a:p>
            <a:pPr marL="171450" lvl="0" indent="-171450" algn="l" rtl="0">
              <a:lnSpc>
                <a:spcPct val="130000"/>
              </a:lnSpc>
              <a:spcBef>
                <a:spcPts val="0"/>
              </a:spcBef>
              <a:spcAft>
                <a:spcPts val="1200"/>
              </a:spcAft>
              <a:buSzPts val="1800"/>
              <a:buChar char="•"/>
            </a:pPr>
            <a:r>
              <a:rPr lang="it-IT" sz="1800" dirty="0" smtClean="0"/>
              <a:t>Riferimento </a:t>
            </a:r>
            <a:r>
              <a:rPr lang="it-IT" sz="1800" dirty="0"/>
              <a:t>alla Competenza </a:t>
            </a:r>
            <a:r>
              <a:rPr lang="it-IT" sz="1800" dirty="0" err="1"/>
              <a:t>DigComp</a:t>
            </a:r>
            <a:r>
              <a:rPr lang="it-IT" sz="1800" dirty="0"/>
              <a:t>: </a:t>
            </a:r>
            <a:r>
              <a:rPr lang="it-IT" sz="1800" b="1" dirty="0"/>
              <a:t>1.2 Valutare dati, informazioni e contenuti digitali</a:t>
            </a:r>
            <a:r>
              <a:rPr lang="it-IT" sz="1800" dirty="0"/>
              <a:t>.</a:t>
            </a:r>
            <a:endParaRPr sz="1800" dirty="0"/>
          </a:p>
          <a:p>
            <a:pPr marL="171450" lvl="0" indent="-57150" algn="l" rtl="0">
              <a:lnSpc>
                <a:spcPct val="130000"/>
              </a:lnSpc>
              <a:spcBef>
                <a:spcPts val="0"/>
              </a:spcBef>
              <a:spcAft>
                <a:spcPts val="1200"/>
              </a:spcAft>
              <a:buClr>
                <a:schemeClr val="dk1"/>
              </a:buClr>
              <a:buSzPts val="1800"/>
              <a:buNone/>
            </a:pPr>
            <a:endParaRPr sz="1800" dirty="0">
              <a:solidFill>
                <a:srgbClr val="FF0000"/>
              </a:solidFill>
            </a:endParaRPr>
          </a:p>
          <a:p>
            <a:pPr marL="171450" lvl="0" indent="-38100" algn="l" rtl="0">
              <a:lnSpc>
                <a:spcPct val="130000"/>
              </a:lnSpc>
              <a:spcBef>
                <a:spcPts val="0"/>
              </a:spcBef>
              <a:spcAft>
                <a:spcPts val="1200"/>
              </a:spcAft>
              <a:buClr>
                <a:schemeClr val="dk1"/>
              </a:buClr>
              <a:buSzPts val="2100"/>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3"/>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dirty="0" err="1">
                <a:solidFill>
                  <a:srgbClr val="4E9CBA"/>
                </a:solidFill>
              </a:rPr>
              <a:t>Fake</a:t>
            </a:r>
            <a:r>
              <a:rPr lang="it-IT" sz="2500" b="1" dirty="0">
                <a:solidFill>
                  <a:srgbClr val="4E9CBA"/>
                </a:solidFill>
              </a:rPr>
              <a:t> News</a:t>
            </a:r>
            <a:endParaRPr dirty="0"/>
          </a:p>
        </p:txBody>
      </p:sp>
      <p:sp>
        <p:nvSpPr>
          <p:cNvPr id="100" name="Google Shape;100;p3"/>
          <p:cNvSpPr txBox="1"/>
          <p:nvPr/>
        </p:nvSpPr>
        <p:spPr>
          <a:xfrm>
            <a:off x="341697" y="1144845"/>
            <a:ext cx="8229600"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1" i="0" u="none" strike="noStrike" cap="none">
                <a:solidFill>
                  <a:srgbClr val="17A25F"/>
                </a:solidFill>
                <a:latin typeface="Calibri"/>
                <a:ea typeface="Calibri"/>
                <a:cs typeface="Calibri"/>
                <a:sym typeface="Calibri"/>
              </a:rPr>
              <a:t>Definizione:</a:t>
            </a:r>
            <a:endParaRPr sz="1400" b="0" i="0" u="none" strike="noStrike" cap="none">
              <a:solidFill>
                <a:srgbClr val="000000"/>
              </a:solidFill>
              <a:latin typeface="Arial"/>
              <a:ea typeface="Arial"/>
              <a:cs typeface="Arial"/>
              <a:sym typeface="Arial"/>
            </a:endParaRPr>
          </a:p>
        </p:txBody>
      </p:sp>
      <p:sp>
        <p:nvSpPr>
          <p:cNvPr id="101" name="Google Shape;101;p3"/>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0" marR="0" lvl="0" indent="0" algn="l" rtl="0">
              <a:lnSpc>
                <a:spcPct val="124000"/>
              </a:lnSpc>
              <a:spcBef>
                <a:spcPts val="0"/>
              </a:spcBef>
              <a:spcAft>
                <a:spcPts val="0"/>
              </a:spcAft>
              <a:buClr>
                <a:schemeClr val="dk1"/>
              </a:buClr>
              <a:buSzPts val="20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«Il termine inglese </a:t>
            </a:r>
            <a:r>
              <a:rPr lang="it-IT" sz="1800" b="1" i="0" u="none" strike="noStrike" cap="none" dirty="0" err="1">
                <a:solidFill>
                  <a:schemeClr val="dk1"/>
                </a:solidFill>
                <a:latin typeface="Calibri" panose="020F0502020204030204" pitchFamily="34" charset="0"/>
                <a:ea typeface="Calibri"/>
                <a:cs typeface="Calibri" panose="020F0502020204030204" pitchFamily="34" charset="0"/>
                <a:sym typeface="Calibri"/>
              </a:rPr>
              <a:t>Fake</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 News </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(letteralmente in italiano notizie false) indica articoli redatti con informazioni inventate, ingannevoli o distorte, resi pubblici con il deliberato intento di disinformare o diffondere bufale attraverso i mezzi di informazione [...]»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0">
              <a:lnSpc>
                <a:spcPct val="190769"/>
              </a:lnSpc>
              <a:spcBef>
                <a:spcPts val="0"/>
              </a:spcBef>
              <a:spcAft>
                <a:spcPts val="0"/>
              </a:spcAft>
              <a:buClr>
                <a:schemeClr val="dk1"/>
              </a:buClr>
              <a:buSzPts val="1300"/>
              <a:buFont typeface="Calibri"/>
              <a:buNone/>
            </a:pPr>
            <a:endParaRPr sz="1800" b="0" i="1"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r" rtl="0">
              <a:lnSpc>
                <a:spcPct val="206666"/>
              </a:lnSpc>
              <a:spcBef>
                <a:spcPts val="0"/>
              </a:spcBef>
              <a:spcAft>
                <a:spcPts val="0"/>
              </a:spcAft>
              <a:buClr>
                <a:schemeClr val="dk1"/>
              </a:buClr>
              <a:buSzPts val="1200"/>
              <a:buFont typeface="Calibri"/>
              <a:buNone/>
            </a:pPr>
            <a:r>
              <a:rPr lang="it-IT" sz="1800" b="0" i="1" u="none" strike="noStrike" cap="none" dirty="0">
                <a:solidFill>
                  <a:schemeClr val="dk1"/>
                </a:solidFill>
                <a:latin typeface="Calibri" panose="020F0502020204030204" pitchFamily="34" charset="0"/>
                <a:ea typeface="Calibri"/>
                <a:cs typeface="Calibri" panose="020F0502020204030204" pitchFamily="34" charset="0"/>
                <a:sym typeface="Calibri"/>
              </a:rPr>
              <a:t>(https://it.wikipedia.org/wiki/Fake_news)</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90769"/>
              </a:lnSpc>
              <a:spcBef>
                <a:spcPts val="0"/>
              </a:spcBef>
              <a:spcAft>
                <a:spcPts val="0"/>
              </a:spcAft>
              <a:buClr>
                <a:schemeClr val="dk1"/>
              </a:buClr>
              <a:buSzPts val="13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90769"/>
              </a:lnSpc>
              <a:spcBef>
                <a:spcPts val="0"/>
              </a:spcBef>
              <a:spcAft>
                <a:spcPts val="0"/>
              </a:spcAft>
              <a:buClr>
                <a:schemeClr val="dk1"/>
              </a:buClr>
              <a:buSzPts val="13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90769"/>
              </a:lnSpc>
              <a:spcBef>
                <a:spcPts val="0"/>
              </a:spcBef>
              <a:spcAft>
                <a:spcPts val="0"/>
              </a:spcAft>
              <a:buClr>
                <a:schemeClr val="dk1"/>
              </a:buClr>
              <a:buSzPts val="13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4"/>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Fake News vs Bufale</a:t>
            </a:r>
            <a:endParaRPr/>
          </a:p>
        </p:txBody>
      </p:sp>
      <p:sp>
        <p:nvSpPr>
          <p:cNvPr id="108" name="Google Shape;108;p4"/>
          <p:cNvSpPr txBox="1"/>
          <p:nvPr/>
        </p:nvSpPr>
        <p:spPr>
          <a:xfrm>
            <a:off x="341697" y="1139392"/>
            <a:ext cx="8229600"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1" i="0" u="none" strike="noStrike" cap="none">
                <a:solidFill>
                  <a:srgbClr val="17A25F"/>
                </a:solidFill>
                <a:latin typeface="Calibri"/>
                <a:ea typeface="Calibri"/>
                <a:cs typeface="Calibri"/>
                <a:sym typeface="Calibri"/>
              </a:rPr>
              <a:t>Differenze tra le due</a:t>
            </a:r>
            <a:endParaRPr sz="1400" b="0" i="0" u="none" strike="noStrike" cap="none">
              <a:solidFill>
                <a:srgbClr val="000000"/>
              </a:solidFill>
              <a:latin typeface="Arial"/>
              <a:ea typeface="Arial"/>
              <a:cs typeface="Arial"/>
              <a:sym typeface="Arial"/>
            </a:endParaRPr>
          </a:p>
          <a:p>
            <a:pPr marL="0" marR="0" lvl="0" indent="0" algn="l" rtl="0">
              <a:lnSpc>
                <a:spcPct val="137777"/>
              </a:lnSpc>
              <a:spcBef>
                <a:spcPts val="0"/>
              </a:spcBef>
              <a:spcAft>
                <a:spcPts val="0"/>
              </a:spcAft>
              <a:buClr>
                <a:schemeClr val="dk1"/>
              </a:buClr>
              <a:buSzPts val="1800"/>
              <a:buFont typeface="Calibri"/>
              <a:buNone/>
            </a:pPr>
            <a:endParaRPr sz="1800" b="1" i="0" u="none" strike="noStrike" cap="none">
              <a:solidFill>
                <a:srgbClr val="17A25F"/>
              </a:solidFill>
              <a:latin typeface="Calibri"/>
              <a:ea typeface="Calibri"/>
              <a:cs typeface="Calibri"/>
              <a:sym typeface="Calibri"/>
            </a:endParaRPr>
          </a:p>
        </p:txBody>
      </p:sp>
      <p:sp>
        <p:nvSpPr>
          <p:cNvPr id="109" name="Google Shape;109;p4"/>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chemeClr val="dk1"/>
              </a:buClr>
              <a:buSzPts val="18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Esistono delle piccole differenze tra i due fenomeni:</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37777"/>
              </a:lnSpc>
              <a:spcBef>
                <a:spcPts val="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Una bufala (in inglese «</a:t>
            </a:r>
            <a:r>
              <a:rPr lang="it-IT" sz="18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hoax</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è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indefinita nel tempo</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37777"/>
              </a:lnSpc>
              <a:spcBef>
                <a:spcPts val="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Una  </a:t>
            </a:r>
            <a:r>
              <a:rPr lang="it-IT" sz="18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fake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news è una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notizia relativa a qualcosa che è appena avvenuto</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37777"/>
              </a:lnSpc>
              <a:spcBef>
                <a:spcPts val="0"/>
              </a:spcBef>
              <a:spcAft>
                <a:spcPts val="0"/>
              </a:spcAft>
              <a:buClr>
                <a:schemeClr val="dk1"/>
              </a:buClr>
              <a:buSzPts val="18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E ancora:</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37777"/>
              </a:lnSpc>
              <a:spcBef>
                <a:spcPts val="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Una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bufala</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è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totalmente falsa </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r>
              <a:rPr lang="it-IT" sz="18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fake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e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inverosimile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per antonomasia.</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37777"/>
              </a:lnSpc>
              <a:spcBef>
                <a:spcPts val="0"/>
              </a:spcBef>
              <a:spcAft>
                <a:spcPts val="0"/>
              </a:spcAft>
              <a:buClr>
                <a:schemeClr val="dk1"/>
              </a:buClr>
              <a:buSzPts val="1800"/>
              <a:buFont typeface="Arial"/>
              <a:buChar char="•"/>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Una </a:t>
            </a:r>
            <a:r>
              <a:rPr lang="it-IT" sz="18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fake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news potrebbe essere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parzialmente vera o parzialmente verosimile.</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5"/>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Come classificare una Fake News</a:t>
            </a:r>
            <a:endParaRPr/>
          </a:p>
        </p:txBody>
      </p:sp>
      <p:sp>
        <p:nvSpPr>
          <p:cNvPr id="115" name="Google Shape;115;p5"/>
          <p:cNvSpPr txBox="1"/>
          <p:nvPr/>
        </p:nvSpPr>
        <p:spPr>
          <a:xfrm>
            <a:off x="341697" y="1104060"/>
            <a:ext cx="7979907"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1" i="0" u="none" strike="noStrike" cap="none" dirty="0">
                <a:solidFill>
                  <a:srgbClr val="17A25F"/>
                </a:solidFill>
                <a:latin typeface="Calibri"/>
                <a:ea typeface="Calibri"/>
                <a:cs typeface="Calibri"/>
                <a:sym typeface="Calibri"/>
              </a:rPr>
              <a:t>Categorie di </a:t>
            </a:r>
            <a:r>
              <a:rPr lang="it-IT" sz="1800" b="1" i="0" u="none" strike="noStrike" cap="none" dirty="0" err="1">
                <a:solidFill>
                  <a:srgbClr val="17A25F"/>
                </a:solidFill>
                <a:latin typeface="Calibri"/>
                <a:ea typeface="Calibri"/>
                <a:cs typeface="Calibri"/>
                <a:sym typeface="Calibri"/>
              </a:rPr>
              <a:t>fake</a:t>
            </a:r>
            <a:r>
              <a:rPr lang="it-IT" sz="1800" b="1" i="0" u="none" strike="noStrike" cap="none" dirty="0">
                <a:solidFill>
                  <a:srgbClr val="17A25F"/>
                </a:solidFill>
                <a:latin typeface="Calibri"/>
                <a:ea typeface="Calibri"/>
                <a:cs typeface="Calibri"/>
                <a:sym typeface="Calibri"/>
              </a:rPr>
              <a:t> news:</a:t>
            </a:r>
            <a:endParaRPr sz="1400" b="0" i="0" u="none" strike="noStrike" cap="none" dirty="0">
              <a:solidFill>
                <a:srgbClr val="000000"/>
              </a:solidFill>
              <a:latin typeface="Arial"/>
              <a:ea typeface="Arial"/>
              <a:cs typeface="Arial"/>
              <a:sym typeface="Arial"/>
            </a:endParaRPr>
          </a:p>
        </p:txBody>
      </p:sp>
      <p:sp>
        <p:nvSpPr>
          <p:cNvPr id="116" name="Google Shape;116;p5"/>
          <p:cNvSpPr txBox="1"/>
          <p:nvPr/>
        </p:nvSpPr>
        <p:spPr>
          <a:xfrm>
            <a:off x="341696" y="1448170"/>
            <a:ext cx="8311237" cy="2314875"/>
          </a:xfrm>
          <a:prstGeom prst="rect">
            <a:avLst/>
          </a:prstGeom>
          <a:noFill/>
          <a:ln>
            <a:noFill/>
          </a:ln>
        </p:spPr>
        <p:txBody>
          <a:bodyPr spcFirstLastPara="1" wrap="square" lIns="0" tIns="0" rIns="0" bIns="0" anchor="t" anchorCtr="0">
            <a:noAutofit/>
          </a:bodyPr>
          <a:lstStyle/>
          <a:p>
            <a:pPr marL="285750" marR="0" lvl="0" indent="-285750" algn="l" rtl="0">
              <a:lnSpc>
                <a:spcPct val="100000"/>
              </a:lnSpc>
              <a:spcBef>
                <a:spcPts val="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Contenuto ingannatore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il contenuto viene spacciato come proveniente da fonti attendibili ma non è così.</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8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Contenuto falso al 100%: </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quando il contenuto è completamente falso, costruito per trarre in inganno.</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8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Contenuto manipolato</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l'informazione reale, o l'immagine, viene manipolata per trarre in inganno.</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8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Contenuto fuorviante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si fa uso ingannevole dell'informazione per inquadrare un problema o una persona.</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180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6"/>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Come classificare una Fake News</a:t>
            </a:r>
            <a:endParaRPr/>
          </a:p>
        </p:txBody>
      </p:sp>
      <p:sp>
        <p:nvSpPr>
          <p:cNvPr id="122" name="Google Shape;122;p6"/>
          <p:cNvSpPr txBox="1"/>
          <p:nvPr/>
        </p:nvSpPr>
        <p:spPr>
          <a:xfrm>
            <a:off x="341697" y="1097708"/>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a:ea typeface="Calibri"/>
                <a:cs typeface="Calibri"/>
                <a:sym typeface="Calibri"/>
              </a:rPr>
              <a:t>Categorie di </a:t>
            </a:r>
            <a:r>
              <a:rPr lang="it-IT" sz="1800" b="1" i="0" u="none" strike="noStrike" cap="none" dirty="0" err="1">
                <a:solidFill>
                  <a:srgbClr val="17A25F"/>
                </a:solidFill>
                <a:latin typeface="Calibri"/>
                <a:ea typeface="Calibri"/>
                <a:cs typeface="Calibri"/>
                <a:sym typeface="Calibri"/>
              </a:rPr>
              <a:t>fake</a:t>
            </a:r>
            <a:r>
              <a:rPr lang="it-IT" sz="1800" b="1" i="0" u="none" strike="noStrike" cap="none" dirty="0">
                <a:solidFill>
                  <a:srgbClr val="17A25F"/>
                </a:solidFill>
                <a:latin typeface="Calibri"/>
                <a:ea typeface="Calibri"/>
                <a:cs typeface="Calibri"/>
                <a:sym typeface="Calibri"/>
              </a:rPr>
              <a:t> news:</a:t>
            </a:r>
            <a:endParaRPr sz="1800" b="0" i="0" u="none" strike="noStrike" cap="none" dirty="0">
              <a:solidFill>
                <a:srgbClr val="000000"/>
              </a:solidFill>
              <a:sym typeface="Arial"/>
            </a:endParaRPr>
          </a:p>
        </p:txBody>
      </p:sp>
      <p:sp>
        <p:nvSpPr>
          <p:cNvPr id="123" name="Google Shape;123;p6"/>
          <p:cNvSpPr txBox="1"/>
          <p:nvPr/>
        </p:nvSpPr>
        <p:spPr>
          <a:xfrm>
            <a:off x="341697" y="1689233"/>
            <a:ext cx="8506212" cy="2314875"/>
          </a:xfrm>
          <a:prstGeom prst="rect">
            <a:avLst/>
          </a:prstGeom>
          <a:noFill/>
          <a:ln>
            <a:noFill/>
          </a:ln>
        </p:spPr>
        <p:txBody>
          <a:bodyPr spcFirstLastPara="1" wrap="square" lIns="0" tIns="0" rIns="0" bIns="0" anchor="t" anchorCtr="0">
            <a:noAutofit/>
          </a:bodyPr>
          <a:lstStyle/>
          <a:p>
            <a:pPr marL="285750" marR="0" lvl="0" indent="-285750" algn="l" rtl="0">
              <a:lnSpc>
                <a:spcPct val="100000"/>
              </a:lnSpc>
              <a:spcBef>
                <a:spcPts val="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Collegamento ingannevole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titoli, immagini o didascalie non sono relative al fatto di cui si parla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8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Contesto ingannevole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il contenuto reale è accompagnato da informazioni contestuali false.</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1800"/>
              </a:spcBef>
              <a:spcAft>
                <a:spcPts val="0"/>
              </a:spcAft>
              <a:buClr>
                <a:schemeClr val="dk1"/>
              </a:buClr>
              <a:buSzPts val="1800"/>
              <a:buFont typeface="Arial"/>
              <a:buChar char="•"/>
            </a:pP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Manipolazione della satira</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quando non c'è intenzione di procurare danno, ma il contenuto satirico viene utilizzato per trarre in inganno.</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180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a:spLocks noGrp="1"/>
          </p:cNvSpPr>
          <p:nvPr>
            <p:ph type="title"/>
          </p:nvPr>
        </p:nvSpPr>
        <p:spPr>
          <a:xfrm>
            <a:off x="241495" y="409532"/>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dirty="0">
                <a:solidFill>
                  <a:srgbClr val="4E9CBA"/>
                </a:solidFill>
              </a:rPr>
              <a:t>Esempio di Bufala «storica»</a:t>
            </a:r>
            <a:endParaRPr dirty="0"/>
          </a:p>
        </p:txBody>
      </p:sp>
      <p:sp>
        <p:nvSpPr>
          <p:cNvPr id="130" name="Google Shape;130;p7"/>
          <p:cNvSpPr txBox="1"/>
          <p:nvPr/>
        </p:nvSpPr>
        <p:spPr>
          <a:xfrm>
            <a:off x="341696" y="973036"/>
            <a:ext cx="8229600"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1" i="0" u="none" strike="noStrike" cap="none" dirty="0">
                <a:solidFill>
                  <a:srgbClr val="17A25F"/>
                </a:solidFill>
                <a:latin typeface="Calibri"/>
                <a:ea typeface="Calibri"/>
                <a:cs typeface="Calibri"/>
                <a:sym typeface="Calibri"/>
              </a:rPr>
              <a:t>Esempio di una storia completamente inventata</a:t>
            </a:r>
            <a:endParaRPr sz="1400" b="0" i="0" u="none" strike="noStrike" cap="none" dirty="0">
              <a:solidFill>
                <a:srgbClr val="000000"/>
              </a:solidFill>
              <a:latin typeface="Arial"/>
              <a:ea typeface="Arial"/>
              <a:cs typeface="Arial"/>
              <a:sym typeface="Arial"/>
            </a:endParaRPr>
          </a:p>
        </p:txBody>
      </p:sp>
      <p:sp>
        <p:nvSpPr>
          <p:cNvPr id="131" name="Google Shape;131;p7"/>
          <p:cNvSpPr txBox="1"/>
          <p:nvPr/>
        </p:nvSpPr>
        <p:spPr>
          <a:xfrm>
            <a:off x="350405" y="1351002"/>
            <a:ext cx="6602551" cy="2314875"/>
          </a:xfrm>
          <a:prstGeom prst="rect">
            <a:avLst/>
          </a:prstGeom>
          <a:noFill/>
          <a:ln>
            <a:noFill/>
          </a:ln>
        </p:spPr>
        <p:txBody>
          <a:bodyPr spcFirstLastPara="1" wrap="square" lIns="0" tIns="0" rIns="0" bIns="0" anchor="t" anchorCtr="0">
            <a:noAutofit/>
          </a:bodyPr>
          <a:lstStyle/>
          <a:p>
            <a:pPr marL="0" marR="0" lvl="0" indent="0" algn="l" rtl="0">
              <a:lnSpc>
                <a:spcPct val="140000"/>
              </a:lnSpc>
              <a:spcBef>
                <a:spcPts val="0"/>
              </a:spcBef>
              <a:spcAft>
                <a:spcPts val="0"/>
              </a:spcAft>
              <a:buClr>
                <a:schemeClr val="dk1"/>
              </a:buClr>
              <a:buSzPts val="1400"/>
              <a:buFont typeface="Calibri"/>
              <a:buNone/>
            </a:pP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Nel 2006 migliaia di utenti di Internet caddero vittima di un Pesce d’Aprile di </a:t>
            </a:r>
            <a:r>
              <a:rPr lang="it-IT"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Briton</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Dan </a:t>
            </a:r>
            <a:r>
              <a:rPr lang="it-IT"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Baines</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che dichiarò di aver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trovato il cadavere di una “fata”.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Il suo sito ricevette oltre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20.000 visite in un giorno solo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ed anche dopo che il signor </a:t>
            </a:r>
            <a:r>
              <a:rPr lang="it-IT"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Baines</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autore di effetti speciali professionista,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rivelò che la storia era una bufala</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alcuni teorici della cospirazione rifiutarono di credergli e lo accusarono di voler occultare la verità.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40000"/>
              </a:lnSpc>
              <a:spcBef>
                <a:spcPts val="0"/>
              </a:spcBef>
              <a:spcAft>
                <a:spcPts val="0"/>
              </a:spcAft>
              <a:buClr>
                <a:schemeClr val="dk1"/>
              </a:buClr>
              <a:buSzPts val="1400"/>
              <a:buFont typeface="Calibri"/>
              <a:buNone/>
            </a:pP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r>
              <a:rPr lang="it-IT" sz="1600" b="0" i="1" u="none" strike="noStrike" cap="none" dirty="0">
                <a:solidFill>
                  <a:schemeClr val="dk1"/>
                </a:solidFill>
                <a:latin typeface="Calibri" panose="020F0502020204030204" pitchFamily="34" charset="0"/>
                <a:ea typeface="Calibri"/>
                <a:cs typeface="Calibri" panose="020F0502020204030204" pitchFamily="34" charset="0"/>
                <a:sym typeface="Calibri"/>
              </a:rPr>
              <a:t>Ho ricevuto ogni sorta di commenti, compresi quelli di persone che dichiaravano di aver visto le stesse cose ed uno che mi ha ordinato di riportare il cadavere nella sua bara prima o possibile o pagarne in prezzo</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p:txBody>
      </p:sp>
      <p:pic>
        <p:nvPicPr>
          <p:cNvPr id="132" name="Google Shape;132;p7"/>
          <p:cNvPicPr preferRelativeResize="0"/>
          <p:nvPr/>
        </p:nvPicPr>
        <p:blipFill rotWithShape="1">
          <a:blip r:embed="rId3">
            <a:alphaModFix/>
          </a:blip>
          <a:srcRect/>
          <a:stretch/>
        </p:blipFill>
        <p:spPr>
          <a:xfrm rot="5400000">
            <a:off x="6632184" y="1994964"/>
            <a:ext cx="2607380" cy="1965836"/>
          </a:xfrm>
          <a:prstGeom prst="rect">
            <a:avLst/>
          </a:prstGeom>
          <a:solidFill>
            <a:srgbClr val="000000"/>
          </a:solidFill>
          <a:ln>
            <a:noFill/>
          </a:ln>
          <a:effectLst>
            <a:outerShdw blurRad="127000" dist="88900" dir="2700000" algn="bl" rotWithShape="0">
              <a:srgbClr val="000000">
                <a:alpha val="40000"/>
              </a:srgbClr>
            </a:outerShdw>
          </a:effectLst>
        </p:spPr>
      </p:pic>
      <p:sp>
        <p:nvSpPr>
          <p:cNvPr id="133" name="Google Shape;133;p7"/>
          <p:cNvSpPr txBox="1"/>
          <p:nvPr/>
        </p:nvSpPr>
        <p:spPr>
          <a:xfrm>
            <a:off x="5503177" y="4398277"/>
            <a:ext cx="3926048"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it-IT" sz="1000" b="0" i="1" u="none" strike="noStrike" cap="none">
                <a:solidFill>
                  <a:schemeClr val="dk1"/>
                </a:solidFill>
                <a:latin typeface="Calibri"/>
                <a:ea typeface="Calibri"/>
                <a:cs typeface="Calibri"/>
                <a:sym typeface="Calibri"/>
              </a:rPr>
              <a:t>Fonte: https://www.bufale.net/bufale-famose-ingannato-mondo/</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8"/>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Esempio di Fake News</a:t>
            </a:r>
            <a:endParaRPr/>
          </a:p>
        </p:txBody>
      </p:sp>
      <p:sp>
        <p:nvSpPr>
          <p:cNvPr id="140" name="Google Shape;140;p8"/>
          <p:cNvSpPr txBox="1"/>
          <p:nvPr/>
        </p:nvSpPr>
        <p:spPr>
          <a:xfrm>
            <a:off x="341697" y="1160592"/>
            <a:ext cx="7697403"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1" i="0" u="none" strike="noStrike" cap="none">
                <a:solidFill>
                  <a:srgbClr val="17A25F"/>
                </a:solidFill>
                <a:latin typeface="Calibri"/>
                <a:ea typeface="Calibri"/>
                <a:cs typeface="Calibri"/>
                <a:sym typeface="Calibri"/>
              </a:rPr>
              <a:t>Esempio di una notizia manipolata, parzialmente vera ma in un contesto diverso</a:t>
            </a:r>
            <a:endParaRPr sz="1400" b="0" i="0" u="none" strike="noStrike" cap="none">
              <a:solidFill>
                <a:srgbClr val="000000"/>
              </a:solidFill>
              <a:latin typeface="Arial"/>
              <a:ea typeface="Arial"/>
              <a:cs typeface="Arial"/>
              <a:sym typeface="Arial"/>
            </a:endParaRPr>
          </a:p>
        </p:txBody>
      </p:sp>
      <p:sp>
        <p:nvSpPr>
          <p:cNvPr id="141" name="Google Shape;141;p8"/>
          <p:cNvSpPr txBox="1"/>
          <p:nvPr/>
        </p:nvSpPr>
        <p:spPr>
          <a:xfrm>
            <a:off x="341697" y="1523518"/>
            <a:ext cx="5220903" cy="2314875"/>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400"/>
              <a:buFont typeface="Calibri"/>
              <a:buNone/>
            </a:pP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La tragedia del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ponte Morandi a Genova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ha generato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moltissime bufale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tra cui le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foto di moltissimi ponti in giro per il mondo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spacciati per quello oggetto del crollo.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50000"/>
              </a:lnSpc>
              <a:spcBef>
                <a:spcPts val="0"/>
              </a:spcBef>
              <a:spcAft>
                <a:spcPts val="0"/>
              </a:spcAft>
              <a:buClr>
                <a:schemeClr val="dk1"/>
              </a:buClr>
              <a:buSzPts val="1400"/>
              <a:buFont typeface="Calibri"/>
              <a:buNone/>
            </a:pP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Oltre a questa tipologia di notizie ha avuto ampia condivisione anche la </a:t>
            </a:r>
            <a:r>
              <a:rPr lang="it-IT" sz="1600" b="1" i="0" u="none" strike="noStrike" cap="none" dirty="0">
                <a:solidFill>
                  <a:schemeClr val="dk1"/>
                </a:solidFill>
                <a:latin typeface="Calibri" panose="020F0502020204030204" pitchFamily="34" charset="0"/>
                <a:ea typeface="Calibri"/>
                <a:cs typeface="Calibri" panose="020F0502020204030204" pitchFamily="34" charset="0"/>
                <a:sym typeface="Calibri"/>
              </a:rPr>
              <a:t>foto di un cane </a:t>
            </a:r>
            <a:r>
              <a:rPr lang="it-IT"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tra le macerie impegnato nei soccorsi, ma in realtà si trattava di un documento risalente all’attentato dell’11 Settembre 2001 a New York.</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50000"/>
              </a:lnSpc>
              <a:spcBef>
                <a:spcPts val="0"/>
              </a:spcBef>
              <a:spcAft>
                <a:spcPts val="0"/>
              </a:spcAft>
              <a:buClr>
                <a:schemeClr val="dk1"/>
              </a:buClr>
              <a:buSzPts val="1400"/>
              <a:buFont typeface="Calibri"/>
              <a:buNone/>
            </a:pPr>
            <a:endParaRPr sz="16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pic>
        <p:nvPicPr>
          <p:cNvPr id="142" name="Google Shape;142;p8"/>
          <p:cNvPicPr preferRelativeResize="0"/>
          <p:nvPr/>
        </p:nvPicPr>
        <p:blipFill rotWithShape="1">
          <a:blip r:embed="rId3">
            <a:alphaModFix/>
          </a:blip>
          <a:srcRect/>
          <a:stretch/>
        </p:blipFill>
        <p:spPr>
          <a:xfrm>
            <a:off x="5712184" y="1971683"/>
            <a:ext cx="3188615" cy="2011225"/>
          </a:xfrm>
          <a:prstGeom prst="rect">
            <a:avLst/>
          </a:prstGeom>
          <a:solidFill>
            <a:srgbClr val="000000"/>
          </a:solidFill>
          <a:ln w="38100" cap="sq" cmpd="sng">
            <a:solidFill>
              <a:schemeClr val="dk1"/>
            </a:solidFill>
            <a:prstDash val="solid"/>
            <a:miter lim="800000"/>
            <a:headEnd type="none" w="sm" len="sm"/>
            <a:tailEnd type="none" w="sm" len="sm"/>
          </a:ln>
          <a:effectLst>
            <a:outerShdw blurRad="127000" dist="88900" dir="2700000" algn="bl" rotWithShape="0">
              <a:srgbClr val="000000">
                <a:alpha val="40000"/>
              </a:srgbClr>
            </a:outerShdw>
          </a:effectLst>
        </p:spPr>
      </p:pic>
      <p:sp>
        <p:nvSpPr>
          <p:cNvPr id="143" name="Google Shape;143;p8"/>
          <p:cNvSpPr txBox="1"/>
          <p:nvPr/>
        </p:nvSpPr>
        <p:spPr>
          <a:xfrm>
            <a:off x="7558480" y="4142246"/>
            <a:ext cx="1489510"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it-IT" sz="1000" b="0" i="1" u="none" strike="noStrike" cap="none">
                <a:solidFill>
                  <a:schemeClr val="dk1"/>
                </a:solidFill>
                <a:latin typeface="Calibri"/>
                <a:ea typeface="Calibri"/>
                <a:cs typeface="Calibri"/>
                <a:sym typeface="Calibri"/>
              </a:rPr>
              <a:t>Fonte foto: www.ilpost.it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9"/>
          <p:cNvPicPr preferRelativeResize="0"/>
          <p:nvPr/>
        </p:nvPicPr>
        <p:blipFill rotWithShape="1">
          <a:blip r:embed="rId3">
            <a:alphaModFix/>
          </a:blip>
          <a:srcRect l="4871" t="70822" r="1406" b="4190"/>
          <a:stretch/>
        </p:blipFill>
        <p:spPr>
          <a:xfrm>
            <a:off x="4152542" y="837647"/>
            <a:ext cx="4755396" cy="1690466"/>
          </a:xfrm>
          <a:prstGeom prst="rect">
            <a:avLst/>
          </a:prstGeom>
          <a:noFill/>
          <a:ln>
            <a:noFill/>
          </a:ln>
        </p:spPr>
      </p:pic>
      <p:sp>
        <p:nvSpPr>
          <p:cNvPr id="150" name="Google Shape;150;p9"/>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Come riconoscere le fake news</a:t>
            </a:r>
            <a:endParaRPr/>
          </a:p>
        </p:txBody>
      </p:sp>
      <p:sp>
        <p:nvSpPr>
          <p:cNvPr id="152" name="Google Shape;152;p9"/>
          <p:cNvSpPr txBox="1"/>
          <p:nvPr/>
        </p:nvSpPr>
        <p:spPr>
          <a:xfrm>
            <a:off x="353194" y="1651344"/>
            <a:ext cx="8229600" cy="2314875"/>
          </a:xfrm>
          <a:prstGeom prst="rect">
            <a:avLst/>
          </a:prstGeom>
          <a:noFill/>
          <a:ln>
            <a:noFill/>
          </a:ln>
        </p:spPr>
        <p:txBody>
          <a:bodyPr spcFirstLastPara="1" wrap="square" lIns="0" tIns="0" rIns="0" bIns="0" anchor="t" anchorCtr="0">
            <a:noAutofit/>
          </a:bodyPr>
          <a:lstStyle/>
          <a:p>
            <a:pPr marL="0" marR="0" lvl="0" indent="0" algn="l" rtl="0">
              <a:lnSpc>
                <a:spcPct val="190769"/>
              </a:lnSpc>
              <a:spcBef>
                <a:spcPts val="0"/>
              </a:spcBef>
              <a:spcAft>
                <a:spcPts val="0"/>
              </a:spcAft>
              <a:buClr>
                <a:schemeClr val="dk1"/>
              </a:buClr>
              <a:buSzPts val="1300"/>
              <a:buFont typeface="Calibri"/>
              <a:buNone/>
            </a:pPr>
            <a:endParaRPr sz="1300" b="0" i="0" u="none" strike="noStrike" cap="none">
              <a:solidFill>
                <a:schemeClr val="dk1"/>
              </a:solidFill>
              <a:latin typeface="Calibri"/>
              <a:ea typeface="Calibri"/>
              <a:cs typeface="Calibri"/>
              <a:sym typeface="Calibri"/>
            </a:endParaRPr>
          </a:p>
        </p:txBody>
      </p:sp>
      <p:sp>
        <p:nvSpPr>
          <p:cNvPr id="151" name="Google Shape;151;p9"/>
          <p:cNvSpPr txBox="1"/>
          <p:nvPr/>
        </p:nvSpPr>
        <p:spPr>
          <a:xfrm>
            <a:off x="353194" y="1319954"/>
            <a:ext cx="3993927" cy="362926"/>
          </a:xfrm>
          <a:prstGeom prst="rect">
            <a:avLst/>
          </a:prstGeom>
          <a:noFill/>
          <a:ln>
            <a:noFill/>
          </a:ln>
        </p:spPr>
        <p:txBody>
          <a:bodyPr spcFirstLastPara="1" wrap="square" lIns="0" tIns="0" rIns="0" bIns="0" anchor="t" anchorCtr="0">
            <a:noAutofit/>
          </a:bodyPr>
          <a:lstStyle/>
          <a:p>
            <a:pPr marL="0" marR="0" lvl="0" indent="0" algn="l" rtl="0">
              <a:lnSpc>
                <a:spcPct val="137777"/>
              </a:lnSpc>
              <a:spcBef>
                <a:spcPts val="0"/>
              </a:spcBef>
              <a:spcAft>
                <a:spcPts val="0"/>
              </a:spcAft>
              <a:buClr>
                <a:srgbClr val="17A25F"/>
              </a:buClr>
              <a:buSzPts val="1800"/>
              <a:buFont typeface="Calibri"/>
              <a:buNone/>
            </a:pPr>
            <a:r>
              <a:rPr lang="it-IT" sz="1800" b="0" i="0" u="none" strike="noStrike" cap="none" dirty="0">
                <a:solidFill>
                  <a:srgbClr val="17A25F"/>
                </a:solidFill>
                <a:latin typeface="Calibri"/>
                <a:ea typeface="Calibri"/>
                <a:cs typeface="Calibri"/>
                <a:sym typeface="Calibri"/>
              </a:rPr>
              <a:t>Alcuni consigli degli esperti della </a:t>
            </a:r>
            <a:r>
              <a:rPr lang="it-IT" sz="1800" b="1" i="0" u="none" strike="noStrike" cap="none" dirty="0">
                <a:solidFill>
                  <a:srgbClr val="17A25F"/>
                </a:solidFill>
                <a:latin typeface="Calibri"/>
                <a:ea typeface="Calibri"/>
                <a:cs typeface="Calibri"/>
                <a:sym typeface="Calibri"/>
              </a:rPr>
              <a:t>Federazione internazionale delle associazioni e istituzioni bibliotecarie</a:t>
            </a:r>
            <a:endParaRPr sz="1400" b="0" i="0" u="none" strike="noStrike" cap="none" dirty="0">
              <a:solidFill>
                <a:srgbClr val="000000"/>
              </a:solidFill>
              <a:latin typeface="Arial"/>
              <a:ea typeface="Arial"/>
              <a:cs typeface="Arial"/>
              <a:sym typeface="Arial"/>
            </a:endParaRPr>
          </a:p>
          <a:p>
            <a:pPr marL="0" marR="0" lvl="0" indent="0" algn="l" rtl="0">
              <a:lnSpc>
                <a:spcPct val="206666"/>
              </a:lnSpc>
              <a:spcBef>
                <a:spcPts val="0"/>
              </a:spcBef>
              <a:spcAft>
                <a:spcPts val="0"/>
              </a:spcAft>
              <a:buClr>
                <a:schemeClr val="dk1"/>
              </a:buClr>
              <a:buSzPts val="1200"/>
              <a:buFont typeface="Calibri"/>
              <a:buNone/>
            </a:pPr>
            <a:endParaRPr sz="1200" b="1" i="0" u="none" strike="noStrike" cap="none" dirty="0">
              <a:solidFill>
                <a:srgbClr val="17A25F"/>
              </a:solidFill>
              <a:latin typeface="Calibri"/>
              <a:ea typeface="Calibri"/>
              <a:cs typeface="Calibri"/>
              <a:sym typeface="Calibri"/>
            </a:endParaRPr>
          </a:p>
          <a:p>
            <a:pPr marL="0" marR="0" lvl="0" indent="0" algn="l" rtl="0">
              <a:lnSpc>
                <a:spcPct val="206666"/>
              </a:lnSpc>
              <a:spcBef>
                <a:spcPts val="0"/>
              </a:spcBef>
              <a:spcAft>
                <a:spcPts val="0"/>
              </a:spcAft>
              <a:buClr>
                <a:schemeClr val="dk1"/>
              </a:buClr>
              <a:buSzPts val="1200"/>
              <a:buFont typeface="Calibri"/>
              <a:buNone/>
            </a:pPr>
            <a:endParaRPr sz="1200" b="1" i="0" u="none" strike="noStrike" cap="none" dirty="0">
              <a:solidFill>
                <a:srgbClr val="17A25F"/>
              </a:solidFill>
              <a:latin typeface="Calibri"/>
              <a:ea typeface="Calibri"/>
              <a:cs typeface="Calibri"/>
              <a:sym typeface="Calibri"/>
            </a:endParaRPr>
          </a:p>
          <a:p>
            <a:pPr marL="0" marR="0" lvl="0" indent="0" algn="l" rtl="0">
              <a:lnSpc>
                <a:spcPct val="100000"/>
              </a:lnSpc>
              <a:spcBef>
                <a:spcPts val="0"/>
              </a:spcBef>
              <a:spcAft>
                <a:spcPts val="0"/>
              </a:spcAft>
              <a:buClr>
                <a:srgbClr val="17A25F"/>
              </a:buClr>
              <a:buSzPts val="1800"/>
              <a:buFont typeface="Calibri"/>
              <a:buNone/>
            </a:pPr>
            <a:r>
              <a:rPr lang="it-IT" sz="1800" b="1" i="1" u="sng" strike="noStrike" cap="none" dirty="0">
                <a:solidFill>
                  <a:srgbClr val="17A25F"/>
                </a:solidFill>
                <a:latin typeface="Calibri"/>
                <a:ea typeface="Calibri"/>
                <a:cs typeface="Calibri"/>
                <a:sym typeface="Calibri"/>
                <a:hlinkClick r:id="rId4"/>
              </a:rPr>
              <a:t>https://www.ifla.org/node/11175</a:t>
            </a:r>
            <a:r>
              <a:rPr lang="it-IT" sz="1800" b="1" i="1" u="none" strike="noStrike" cap="none" dirty="0">
                <a:solidFill>
                  <a:srgbClr val="17A25F"/>
                </a:solidFill>
                <a:latin typeface="Calibri"/>
                <a:ea typeface="Calibri"/>
                <a:cs typeface="Calibri"/>
                <a:sym typeface="Calibri"/>
              </a:rPr>
              <a:t> </a:t>
            </a:r>
            <a:endParaRPr sz="1400" b="0" i="0" u="none" strike="noStrike" cap="none" dirty="0">
              <a:solidFill>
                <a:srgbClr val="000000"/>
              </a:solidFill>
              <a:latin typeface="Arial"/>
              <a:ea typeface="Arial"/>
              <a:cs typeface="Arial"/>
              <a:sym typeface="Arial"/>
            </a:endParaRPr>
          </a:p>
        </p:txBody>
      </p:sp>
      <p:pic>
        <p:nvPicPr>
          <p:cNvPr id="153" name="Google Shape;153;p9"/>
          <p:cNvPicPr preferRelativeResize="0"/>
          <p:nvPr/>
        </p:nvPicPr>
        <p:blipFill rotWithShape="1">
          <a:blip r:embed="rId3">
            <a:alphaModFix/>
          </a:blip>
          <a:srcRect l="2324" t="49925" r="906" b="29063"/>
          <a:stretch/>
        </p:blipFill>
        <p:spPr>
          <a:xfrm>
            <a:off x="3975167" y="2546520"/>
            <a:ext cx="4968000" cy="1438106"/>
          </a:xfrm>
          <a:prstGeom prst="rect">
            <a:avLst/>
          </a:prstGeom>
          <a:noFill/>
          <a:ln>
            <a:noFill/>
          </a:ln>
        </p:spPr>
      </p:pic>
    </p:spTree>
  </p:cSld>
  <p:clrMapOvr>
    <a:masterClrMapping/>
  </p:clrMapOvr>
</p:sld>
</file>

<file path=ppt/theme/theme1.xml><?xml version="1.0" encoding="utf-8"?>
<a:theme xmlns:a="http://schemas.openxmlformats.org/drawingml/2006/main" name="slide PE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835</Words>
  <Application>Microsoft Office PowerPoint</Application>
  <PresentationFormat>Presentazione su schermo (16:9)</PresentationFormat>
  <Paragraphs>72</Paragraphs>
  <Slides>13</Slides>
  <Notes>13</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13</vt:i4>
      </vt:variant>
    </vt:vector>
  </HeadingPairs>
  <TitlesOfParts>
    <vt:vector size="16" baseType="lpstr">
      <vt:lpstr>Arial</vt:lpstr>
      <vt:lpstr>Calibri</vt:lpstr>
      <vt:lpstr>slide PEI</vt:lpstr>
      <vt:lpstr>FAKE NEWS E BUFALE  Valutare dati, informazioni e contenuti digitali</vt:lpstr>
      <vt:lpstr>Introduzione  </vt:lpstr>
      <vt:lpstr>Fake News</vt:lpstr>
      <vt:lpstr>Fake News vs Bufale</vt:lpstr>
      <vt:lpstr>Come classificare una Fake News</vt:lpstr>
      <vt:lpstr>Come classificare una Fake News</vt:lpstr>
      <vt:lpstr>Esempio di Bufala «storica»</vt:lpstr>
      <vt:lpstr>Esempio di Fake News</vt:lpstr>
      <vt:lpstr>Come riconoscere le fake news</vt:lpstr>
      <vt:lpstr>Come riconoscere le fake news</vt:lpstr>
      <vt:lpstr>Consigli «anti fake news»</vt:lpstr>
      <vt:lpstr>Glossario termini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FAKE NEWS E BUFALE  Valutare dati, informazioni e contenuti digitali</dc:title>
  <dc:creator>Roger Ottani</dc:creator>
  <cp:lastModifiedBy>Roger Ottani</cp:lastModifiedBy>
  <cp:revision>2</cp:revision>
  <dcterms:created xsi:type="dcterms:W3CDTF">2019-03-12T11:50:43Z</dcterms:created>
  <dcterms:modified xsi:type="dcterms:W3CDTF">2019-09-11T17:53:12Z</dcterms:modified>
</cp:coreProperties>
</file>