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6" roundtripDataSignature="AMtx7miluqjhNJihdSlT35mQmwQNeGRi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77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427196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" name="Google Shape;1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37512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2087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41ac9d62a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" name="Google Shape;162;g41ac9d62a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73069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9" name="Google Shape;16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1621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12857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69521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76571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9" name="Google Shape;19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5839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Link al modello del Garante della privacy: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https://www.garanteprivacy.it/home/modulistica-e-servizi-online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Istruzioni e modello di reclamo del Garante della privacy: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https://www.garanteprivacy.it/web/guest/home/docweb/-/docweb-display/docweb/4535524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Modulo di richiesta per la rimozione delle informazioni personali di Google: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https://www.google.com/webmasters/tools/legal-removal-request?hl=it&amp;pid=0&amp;complaint_type=14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6" name="Google Shape;20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8503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8242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3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3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2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3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3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3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1ac9d62ae_0_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41ac9d62ae_0_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1ac9d62ae_0_11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41ac9d62ae_0_11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3" name="Google Shape;93;g41ac9d62ae_0_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g41ac9d62ae_0_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41ac9d62ae_0_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41ac9d62ae_0_20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41ac9d62ae_0_20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g41ac9d62ae_0_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g41ac9d62ae_0_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g41ac9d62ae_0_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41ac9d62ae_0_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g41ac9d62ae_0_2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g41ac9d62ae_0_26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g41ac9d62ae_0_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41ac9d62ae_0_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g41ac9d62ae_0_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1ac9d62ae_0_33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g41ac9d62ae_0_33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g41ac9d62ae_0_33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g41ac9d62ae_0_33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4" name="Google Shape;114;g41ac9d62ae_0_33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g41ac9d62ae_0_3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41ac9d62ae_0_3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41ac9d62ae_0_3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1ac9d62ae_0_4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41ac9d62ae_0_4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41ac9d62ae_0_4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g41ac9d62ae_0_4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1ac9d62ae_0_4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g41ac9d62ae_0_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41ac9d62ae_0_4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1ac9d62ae_0_5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41ac9d62ae_0_5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0" name="Google Shape;130;g41ac9d62ae_0_5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1" name="Google Shape;131;g41ac9d62ae_0_5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41ac9d62ae_0_5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41ac9d62ae_0_5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41ac9d62ae_0_58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41ac9d62ae_0_58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Google Shape;137;g41ac9d62ae_0_58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8" name="Google Shape;138;g41ac9d62ae_0_5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41ac9d62ae_0_5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41ac9d62ae_0_5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1ac9d62ae_0_6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41ac9d62ae_0_65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41ac9d62ae_0_6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41ac9d62ae_0_6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41ac9d62ae_0_6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41ac9d62ae_0_71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41ac9d62ae_0_71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g41ac9d62ae_0_7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g41ac9d62ae_0_7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41ac9d62ae_0_7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5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5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2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6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7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7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7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0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0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8" name="Google Shape;58;p30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9" name="Google Shape;59;p3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1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31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6" name="Google Shape;66;p3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1ac9d62ae_0_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g41ac9d62ae_0_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g41ac9d62ae_0_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g41ac9d62ae_0_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g41ac9d62ae_0_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ranteprivacy.it/home/modulistica-e-servizi-onlin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webmasters/tools/legal-removal-request?hl=it&amp;pid=0&amp;complaint_type=14" TargetMode="External"/><Relationship Id="rId5" Type="http://schemas.openxmlformats.org/officeDocument/2006/relationships/hyperlink" Target="https://www.garanteprivacy.it/web/guest/home/docweb/-/docweb-display/docweb/4535524" TargetMode="External"/><Relationship Id="rId4" Type="http://schemas.openxmlformats.org/officeDocument/2006/relationships/hyperlink" Target="https://www.garanteprivacy.it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"/>
          <p:cNvSpPr txBox="1">
            <a:spLocks noGrp="1"/>
          </p:cNvSpPr>
          <p:nvPr>
            <p:ph type="ctrTitle"/>
          </p:nvPr>
        </p:nvSpPr>
        <p:spPr>
          <a:xfrm>
            <a:off x="4957011" y="1223784"/>
            <a:ext cx="4118236" cy="1451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lang="it-IT" sz="3300" b="1">
                <a:solidFill>
                  <a:srgbClr val="4E9CBA"/>
                </a:solidFill>
              </a:rPr>
              <a:t>GDPR</a:t>
            </a:r>
            <a:br>
              <a:rPr lang="it-IT" sz="3300" b="1">
                <a:solidFill>
                  <a:srgbClr val="4E9CBA"/>
                </a:solidFill>
              </a:rPr>
            </a:br>
            <a:r>
              <a:rPr lang="it-IT" sz="600" b="1">
                <a:solidFill>
                  <a:srgbClr val="4E9CBA"/>
                </a:solidFill>
              </a:rPr>
              <a:t/>
            </a:r>
            <a:br>
              <a:rPr lang="it-IT" sz="600" b="1">
                <a:solidFill>
                  <a:srgbClr val="4E9CBA"/>
                </a:solidFill>
              </a:rPr>
            </a:br>
            <a:r>
              <a:rPr lang="it-IT" sz="1800" b="1">
                <a:solidFill>
                  <a:srgbClr val="4E9CBA"/>
                </a:solidFill>
              </a:rPr>
              <a:t>Proteggere i dati personali e la privacy</a:t>
            </a:r>
            <a:endParaRPr/>
          </a:p>
        </p:txBody>
      </p:sp>
      <p:sp>
        <p:nvSpPr>
          <p:cNvPr id="159" name="Google Shape;159;p1"/>
          <p:cNvSpPr txBox="1">
            <a:spLocks noGrp="1"/>
          </p:cNvSpPr>
          <p:nvPr>
            <p:ph type="subTitle" idx="1"/>
          </p:nvPr>
        </p:nvSpPr>
        <p:spPr>
          <a:xfrm>
            <a:off x="5095889" y="2923285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530"/>
              <a:buNone/>
            </a:pPr>
            <a:r>
              <a:rPr lang="it-IT" b="1">
                <a:solidFill>
                  <a:srgbClr val="17A25F"/>
                </a:solidFill>
              </a:rPr>
              <a:t>Roger Ottani</a:t>
            </a:r>
            <a:endParaRPr b="1">
              <a:solidFill>
                <a:srgbClr val="17A25F"/>
              </a:solidFill>
            </a:endParaRPr>
          </a:p>
          <a:p>
            <a:pPr marL="0" lvl="0" indent="0" algn="ctr" rtl="0">
              <a:lnSpc>
                <a:spcPct val="75000"/>
              </a:lnSpc>
              <a:spcBef>
                <a:spcPts val="272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</a:pPr>
            <a:r>
              <a:rPr lang="it-IT">
                <a:solidFill>
                  <a:schemeClr val="dk1"/>
                </a:solidFill>
              </a:rPr>
              <a:t>Area progettazione e contenuti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41ac9d62ae_0_0"/>
          <p:cNvSpPr txBox="1"/>
          <p:nvPr/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Queste slide sono di accompagnamento alle lezioni dei corsi di Alfabetizzazione Digitale di Pane e Internet di primo livello Computer e Smartphone/Tablet.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contenuti principali di queste slide sono: Cos’è il GDPR (brevissima sintesi), i diritti fondamentali sanciti dal GDPR.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Riferimento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alla Competenza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DigComp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4.2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Proteggere i dati personali e la privacy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571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3810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161;p2"/>
          <p:cNvSpPr txBox="1">
            <a:spLocks/>
          </p:cNvSpPr>
          <p:nvPr/>
        </p:nvSpPr>
        <p:spPr>
          <a:xfrm>
            <a:off x="241495" y="46849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 i="0" u="none" strike="noStrike" cap="none">
                <a:solidFill>
                  <a:srgbClr val="489BB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2500" dirty="0" smtClean="0"/>
              <a:t>Introduzione  </a:t>
            </a:r>
            <a:endParaRPr lang="it-IT" sz="2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GDPR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172" name="Google Shape;172;p2"/>
          <p:cNvSpPr txBox="1"/>
          <p:nvPr/>
        </p:nvSpPr>
        <p:spPr>
          <a:xfrm>
            <a:off x="341697" y="1162450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General Data </a:t>
            </a:r>
            <a:r>
              <a:rPr lang="it-IT" sz="1800" b="1" i="0" u="none" strike="noStrike" cap="none" dirty="0" err="1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1" i="0" u="none" strike="noStrike" cap="none" dirty="0" err="1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Regulation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"/>
          <p:cNvSpPr txBox="1"/>
          <p:nvPr/>
        </p:nvSpPr>
        <p:spPr>
          <a:xfrm>
            <a:off x="341697" y="1853967"/>
            <a:ext cx="8329802" cy="2150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 25 maggio 2018, il nuovo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 Europeo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2016/679 sulla protezione dei dati personali, meglio conosciuto come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GDPR (General Data </a:t>
            </a:r>
            <a:r>
              <a:rPr lang="it-IT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Regulation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è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ufficialmente in vigore, in tutti gli Stati membri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6557" y="2794978"/>
            <a:ext cx="2103927" cy="1489241"/>
          </a:xfrm>
          <a:prstGeom prst="rect">
            <a:avLst/>
          </a:prstGeom>
          <a:solidFill>
            <a:srgbClr val="ECECEC"/>
          </a:solidFill>
          <a:ln w="9525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5000" dist="50800" dir="12900000" kx="195000" ky="145000" algn="tl" rotWithShape="0">
              <a:srgbClr val="000000">
                <a:alpha val="29019"/>
              </a:srgbClr>
            </a:outerShdw>
          </a:effectLst>
        </p:spPr>
      </p:pic>
      <p:sp>
        <p:nvSpPr>
          <p:cNvPr id="175" name="Google Shape;175;p2"/>
          <p:cNvSpPr txBox="1"/>
          <p:nvPr/>
        </p:nvSpPr>
        <p:spPr>
          <a:xfrm>
            <a:off x="5756557" y="4450693"/>
            <a:ext cx="192552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it-IT" sz="1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https://www.convert.com/GDPR/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General Data Protection Regulation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81" name="Google Shape;181;p3"/>
          <p:cNvSpPr txBox="1"/>
          <p:nvPr/>
        </p:nvSpPr>
        <p:spPr>
          <a:xfrm>
            <a:off x="341697" y="1132890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Cosa cambia con il GDPR e come adeguarsi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3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GDPR: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regole più chiare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informativa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consenso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Definisce 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limiti al trattamento dei dati personali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fornendo elementi di base per l'esercizio dei nuovi diritti;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Stabilisce le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modalità per il trasferimento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 dati personali fuori dall'Ue;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Fissa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sanzioni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importati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i casi di violazione del regolamento.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GDPR: General Data Protection Regulation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88" name="Google Shape;188;p4"/>
          <p:cNvSpPr txBox="1"/>
          <p:nvPr/>
        </p:nvSpPr>
        <p:spPr>
          <a:xfrm>
            <a:off x="341697" y="1216773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I nuovi diritti dei cittadini (1/2)  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4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richiesta del consenso;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tutele sulla prestazione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consenso;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divieto di trattare alcune categorie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 dati personali;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accesso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dell'interessato;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dovere di fornire le informazioni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richieste;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possibilità di proporre reclamo/ricorso;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5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GDPR: General Data Protection Regulation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95" name="Google Shape;195;p5"/>
          <p:cNvSpPr txBox="1"/>
          <p:nvPr/>
        </p:nvSpPr>
        <p:spPr>
          <a:xfrm>
            <a:off x="341697" y="1174351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I nuovi diritti dei cittadini (2/2) 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5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 startAt="7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rettifica;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 startAt="7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revoca del consenso;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 startAt="7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all'oblio;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 startAt="7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limitazione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 trattamento;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 startAt="7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alla portabilità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 dati;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 startAt="7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opporsi al trattamento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 dati personali.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214285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GDPR e diritto all'oblio</a:t>
            </a:r>
            <a:endParaRPr/>
          </a:p>
        </p:txBody>
      </p:sp>
      <p:sp>
        <p:nvSpPr>
          <p:cNvPr id="202" name="Google Shape;202;p6"/>
          <p:cNvSpPr txBox="1"/>
          <p:nvPr/>
        </p:nvSpPr>
        <p:spPr>
          <a:xfrm>
            <a:off x="364847" y="1414312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ct val="92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principale novità del GDPR è il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all'oblio</a:t>
            </a:r>
            <a:endParaRPr sz="1800" b="0" i="0" u="sng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la possibilità di richiedere a un titolare del trattamento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cancellazione di dati che abbia reso pubblici</a:t>
            </a:r>
            <a:r>
              <a:rPr lang="it-IT" sz="18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sng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7"/>
          <p:cNvSpPr txBox="1">
            <a:spLocks noGrp="1"/>
          </p:cNvSpPr>
          <p:nvPr>
            <p:ph type="title"/>
          </p:nvPr>
        </p:nvSpPr>
        <p:spPr>
          <a:xfrm>
            <a:off x="241495" y="485735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Come far valere i propri diritti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209" name="Google Shape;209;p7"/>
          <p:cNvSpPr txBox="1"/>
          <p:nvPr/>
        </p:nvSpPr>
        <p:spPr>
          <a:xfrm>
            <a:off x="341696" y="962676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e a chi rivolgersi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7"/>
          <p:cNvSpPr txBox="1"/>
          <p:nvPr/>
        </p:nvSpPr>
        <p:spPr>
          <a:xfrm>
            <a:off x="341696" y="1477558"/>
            <a:ext cx="8483521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sussistono le condizioni per richiedere la rimozione, totale o parziale, dei propri dati personali: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Calibri"/>
              <a:buAutoNum type="arabicPeriod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Rivolgersi direttamente al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titolare del trattamento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utilizzando il </a:t>
            </a: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modello predisposto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 Garante della privacy.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Calibri"/>
              <a:buAutoNum type="arabicPeriod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Presentare ricorso al Garante della privacy (</a:t>
            </a:r>
            <a:r>
              <a:rPr lang="it-IT" sz="18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https://www.garanteprivacy.it/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Calibri"/>
              <a:buAutoNum type="arabicPeriod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alternativa al Garante è possibile rivolgersi ad un Giudice ordinario.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Istruzioni e modello di reclamo del Garante della privacy 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Modulo di richiesta per la rimozione delle informazioni personali di Google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"/>
          <p:cNvSpPr txBox="1">
            <a:spLocks noGrp="1"/>
          </p:cNvSpPr>
          <p:nvPr>
            <p:ph type="title"/>
          </p:nvPr>
        </p:nvSpPr>
        <p:spPr>
          <a:xfrm>
            <a:off x="241495" y="459609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Glossario termini </a:t>
            </a:r>
            <a:endParaRPr sz="2500" dirty="0"/>
          </a:p>
        </p:txBody>
      </p:sp>
      <p:sp>
        <p:nvSpPr>
          <p:cNvPr id="250" name="Google Shape;250;p1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1450">
              <a:spcBef>
                <a:spcPts val="0"/>
              </a:spcBef>
              <a:spcAft>
                <a:spcPts val="600"/>
              </a:spcAft>
            </a:pPr>
            <a:r>
              <a:rPr lang="it-IT" sz="1800" b="1" dirty="0" smtClean="0">
                <a:latin typeface="Calibri"/>
                <a:ea typeface="Calibri"/>
                <a:cs typeface="Calibri"/>
                <a:sym typeface="Calibri"/>
              </a:rPr>
              <a:t>Consenso: </a:t>
            </a:r>
            <a:r>
              <a:rPr lang="it-IT" sz="1800" dirty="0" smtClean="0"/>
              <a:t>Qualsiasi </a:t>
            </a:r>
            <a:r>
              <a:rPr lang="it-IT" sz="1800" dirty="0"/>
              <a:t>manifestazione di volontà libera, specifica, informata e inequivocabile dell’interessato, con la quale lo stesso manifesta il proprio assenso, mediante dichiarazione o azione positiva inequivocabile, che i dati personali che lo riguardano siano oggetto di trattamento.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171450" lvl="0" indent="-171450">
              <a:spcBef>
                <a:spcPts val="0"/>
              </a:spcBef>
              <a:spcAft>
                <a:spcPts val="600"/>
              </a:spcAft>
            </a:pPr>
            <a:r>
              <a:rPr lang="it-IT" sz="1800" b="1" dirty="0" smtClean="0">
                <a:latin typeface="Calibri"/>
                <a:ea typeface="Calibri"/>
                <a:cs typeface="Calibri"/>
                <a:sym typeface="Calibri"/>
              </a:rPr>
              <a:t>Informativa</a:t>
            </a:r>
            <a:r>
              <a:rPr lang="it-IT" sz="1800" dirty="0" smtClean="0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800" dirty="0"/>
              <a:t>La comunicazione che fornisce tutte le informazioni utili che l’interessato deve sapere nel momento in cui decide di dare il suo consenso al trattamento dei dati personali</a:t>
            </a:r>
            <a:r>
              <a:rPr lang="it-IT" sz="1800" dirty="0" smtClean="0"/>
              <a:t>. </a:t>
            </a:r>
            <a:endParaRPr lang="it-IT" sz="1800" dirty="0" smtClean="0">
              <a:latin typeface="Calibri"/>
              <a:ea typeface="Calibri"/>
              <a:cs typeface="Calibri"/>
              <a:sym typeface="Calibri"/>
            </a:endParaRPr>
          </a:p>
          <a:p>
            <a:pPr marL="171450" indent="-171450">
              <a:spcBef>
                <a:spcPts val="0"/>
              </a:spcBef>
              <a:spcAft>
                <a:spcPts val="600"/>
              </a:spcAft>
            </a:pPr>
            <a:r>
              <a:rPr lang="it-IT" sz="1800" b="1" dirty="0" smtClean="0"/>
              <a:t>Titolare del trattamento</a:t>
            </a:r>
            <a:r>
              <a:rPr lang="it-IT" sz="1800" dirty="0" smtClean="0"/>
              <a:t>: </a:t>
            </a:r>
            <a:r>
              <a:rPr lang="it-IT" sz="1800" dirty="0" smtClean="0"/>
              <a:t>L</a:t>
            </a:r>
            <a:r>
              <a:rPr lang="it-IT" sz="1800" dirty="0" smtClean="0"/>
              <a:t>a </a:t>
            </a:r>
            <a:r>
              <a:rPr lang="it-IT" sz="1800" dirty="0"/>
              <a:t>persona fisica, l’impresa, l’ente, l’associazione a cui fa capo effettivamente il trattamento di dati personali e spetta assumere le decisioni fondamentali sugli scopi e sulle modalità del trattamento medesimo (comprese le misure di Sicurezza</a:t>
            </a:r>
            <a:r>
              <a:rPr lang="it-IT" sz="1800" dirty="0" smtClean="0"/>
              <a:t>).</a:t>
            </a:r>
            <a:endParaRPr lang="it-IT"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547786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566</Words>
  <Application>Microsoft Office PowerPoint</Application>
  <PresentationFormat>Presentazione su schermo (16:9)</PresentationFormat>
  <Paragraphs>62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slide PEI</vt:lpstr>
      <vt:lpstr>slide PEI</vt:lpstr>
      <vt:lpstr>GDPR  Proteggere i dati personali e la privacy</vt:lpstr>
      <vt:lpstr>Presentazione standard di PowerPoint</vt:lpstr>
      <vt:lpstr>GDPR</vt:lpstr>
      <vt:lpstr>General Data Protection Regulation</vt:lpstr>
      <vt:lpstr>GDPR: General Data Protection Regulation</vt:lpstr>
      <vt:lpstr>GDPR: General Data Protection Regulation</vt:lpstr>
      <vt:lpstr>GDPR e diritto all'oblio</vt:lpstr>
      <vt:lpstr>Come far valere i propri diritti</vt:lpstr>
      <vt:lpstr>Glossario termini 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GDPR  Proteggere i dati personali e la privacy</dc:title>
  <dc:creator>Roger Ottani</dc:creator>
  <cp:lastModifiedBy>Roger Ottani</cp:lastModifiedBy>
  <cp:revision>3</cp:revision>
  <dcterms:created xsi:type="dcterms:W3CDTF">2019-03-12T11:50:43Z</dcterms:created>
  <dcterms:modified xsi:type="dcterms:W3CDTF">2019-09-11T19:30:04Z</dcterms:modified>
</cp:coreProperties>
</file>