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60" r:id="rId2"/>
  </p:sldMasterIdLst>
  <p:notesMasterIdLst>
    <p:notesMasterId r:id="rId13"/>
  </p:notesMasterIdLst>
  <p:sldIdLst>
    <p:sldId id="256" r:id="rId3"/>
    <p:sldId id="257" r:id="rId4"/>
    <p:sldId id="258" r:id="rId5"/>
    <p:sldId id="259" r:id="rId6"/>
    <p:sldId id="260" r:id="rId7"/>
    <p:sldId id="264" r:id="rId8"/>
    <p:sldId id="261" r:id="rId9"/>
    <p:sldId id="265" r:id="rId10"/>
    <p:sldId id="262" r:id="rId11"/>
    <p:sldId id="263" r:id="rId12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5" roundtripDataSignature="AMtx7mjxFnCSSoWfOUyHiq2AWQfxSBctN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130" d="100"/>
          <a:sy n="130" d="100"/>
        </p:scale>
        <p:origin x="1074" y="28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customschemas.google.com/relationships/presentationmetadata" Target="metadata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it-IT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8040663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58" name="Google Shape;15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9233008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15" name="Google Shape;215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2776332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41b3a7bb45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65" name="Google Shape;165;g41b3a7bb45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6572569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1" name="Google Shape;171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Il rispetto della netiquette non è imposto da alcuna legge, ma sotto un aspetto giuridico, la netiquette è spesso richiamata nei contratti di fornitura di servizi di accesso da parte dei provider. 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Il mancato rispetto della netiquette comporta una generale disapprovazione da parte degli altri utenti della Rete, solitamente seguita da un isolamento del soggetto "maleducato" e talvolta dalla richiesta di sospensione di alcuni servizi utilizzati per compiere atti contrari a essa (di solito l'email e Usenet). In casi di gravi e continue violazioni l'utente trasgressore è punibile con il ban. 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Va inoltre ricordato che, mentre i nostri rapporti quotidiani ci mettono in contatto con persone che conosciamo, Internet ci mette costantemente di fronte a persone provenienti da parti del mondo molto diverse dalla nostra. 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Questo può facilmente provocare incomprensioni (si veda la parte sui litigi in Internet), che possono essere evitate rispettando alcune convenzioni linguistiche e comportamentali.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72" name="Google Shape;172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it-IT"/>
              <a:t>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317652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0" name="Google Shape;180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1" name="Google Shape;181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it-IT"/>
              <a:t>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933884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9" name="Google Shape;189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0" name="Google Shape;190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it-IT"/>
              <a:t>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497786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9" name="Google Shape;189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0" name="Google Shape;190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it-IT"/>
              <a:t>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767879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8" name="Google Shape;198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9" name="Google Shape;199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it-IT"/>
              <a:t>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55232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8" name="Google Shape;198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9" name="Google Shape;199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it-IT"/>
              <a:t>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124909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07" name="Google Shape;207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7303026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titolo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5"/>
          <p:cNvSpPr txBox="1"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15"/>
          <p:cNvSpPr txBox="1"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8" name="Google Shape;18;p15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5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15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testo verticale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4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24"/>
          <p:cNvSpPr txBox="1">
            <a:spLocks noGrp="1"/>
          </p:cNvSpPr>
          <p:nvPr>
            <p:ph type="body" idx="1"/>
          </p:nvPr>
        </p:nvSpPr>
        <p:spPr>
          <a:xfrm rot="5400000">
            <a:off x="2874764" y="-1217413"/>
            <a:ext cx="3394472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24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4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24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verticale e testo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5"/>
          <p:cNvSpPr txBox="1">
            <a:spLocks noGrp="1"/>
          </p:cNvSpPr>
          <p:nvPr>
            <p:ph type="title"/>
          </p:nvPr>
        </p:nvSpPr>
        <p:spPr>
          <a:xfrm rot="5400000">
            <a:off x="6012656" y="771525"/>
            <a:ext cx="3290888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25"/>
          <p:cNvSpPr txBox="1">
            <a:spLocks noGrp="1"/>
          </p:cNvSpPr>
          <p:nvPr>
            <p:ph type="body" idx="1"/>
          </p:nvPr>
        </p:nvSpPr>
        <p:spPr>
          <a:xfrm rot="5400000">
            <a:off x="1821656" y="-1209675"/>
            <a:ext cx="3290888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25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25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25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contenuto" type="obj">
  <p:cSld name="OBJECT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41b3a7bb45_0_17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89BBB"/>
              </a:buClr>
              <a:buSzPts val="2700"/>
              <a:buFont typeface="Calibri"/>
              <a:buNone/>
              <a:defRPr sz="2700" b="1">
                <a:solidFill>
                  <a:srgbClr val="489BBB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g41b3a7bb45_0_17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titolo" type="title">
  <p:cSld name="TITLE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41b3a7bb45_0_11"/>
          <p:cNvSpPr txBox="1"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g41b3a7bb45_0_11"/>
          <p:cNvSpPr txBox="1"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/>
            </a:lvl3pPr>
            <a:lvl4pPr lvl="3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96" name="Google Shape;96;g41b3a7bb45_0_11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g41b3a7bb45_0_11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g41b3a7bb45_0_11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estazione sezione" type="secHead">
  <p:cSld name="SECTION_HEADER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41b3a7bb45_0_20"/>
          <p:cNvSpPr txBox="1">
            <a:spLocks noGrp="1"/>
          </p:cNvSpPr>
          <p:nvPr>
            <p:ph type="title"/>
          </p:nvPr>
        </p:nvSpPr>
        <p:spPr>
          <a:xfrm>
            <a:off x="623888" y="1282304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g41b3a7bb45_0_20"/>
          <p:cNvSpPr txBox="1">
            <a:spLocks noGrp="1"/>
          </p:cNvSpPr>
          <p:nvPr>
            <p:ph type="body" idx="1"/>
          </p:nvPr>
        </p:nvSpPr>
        <p:spPr>
          <a:xfrm>
            <a:off x="623888" y="3442098"/>
            <a:ext cx="7886700" cy="112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350"/>
              <a:buNone/>
              <a:defRPr sz="135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02" name="Google Shape;102;g41b3a7bb45_0_20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3" name="Google Shape;103;g41b3a7bb45_0_20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g41b3a7bb45_0_20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ue contenuti" type="twoObj">
  <p:cSld name="TWO_OBJECTS"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41b3a7bb45_0_26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7" name="Google Shape;107;g41b3a7bb45_0_26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8" name="Google Shape;108;g41b3a7bb45_0_26"/>
          <p:cNvSpPr txBox="1">
            <a:spLocks noGrp="1"/>
          </p:cNvSpPr>
          <p:nvPr>
            <p:ph type="body" idx="2"/>
          </p:nvPr>
        </p:nvSpPr>
        <p:spPr>
          <a:xfrm>
            <a:off x="46291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9" name="Google Shape;109;g41b3a7bb45_0_26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0" name="Google Shape;110;g41b3a7bb45_0_26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1" name="Google Shape;111;g41b3a7bb45_0_26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fronto" type="twoTxTwoObj">
  <p:cSld name="TWO_OBJECTS_WITH_TEXT"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41b3a7bb45_0_33"/>
          <p:cNvSpPr txBox="1">
            <a:spLocks noGrp="1"/>
          </p:cNvSpPr>
          <p:nvPr>
            <p:ph type="title"/>
          </p:nvPr>
        </p:nvSpPr>
        <p:spPr>
          <a:xfrm>
            <a:off x="629841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4" name="Google Shape;114;g41b3a7bb45_0_33"/>
          <p:cNvSpPr txBox="1">
            <a:spLocks noGrp="1"/>
          </p:cNvSpPr>
          <p:nvPr>
            <p:ph type="body" idx="1"/>
          </p:nvPr>
        </p:nvSpPr>
        <p:spPr>
          <a:xfrm>
            <a:off x="629842" y="1260872"/>
            <a:ext cx="3868200" cy="61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 b="1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115" name="Google Shape;115;g41b3a7bb45_0_33"/>
          <p:cNvSpPr txBox="1">
            <a:spLocks noGrp="1"/>
          </p:cNvSpPr>
          <p:nvPr>
            <p:ph type="body" idx="2"/>
          </p:nvPr>
        </p:nvSpPr>
        <p:spPr>
          <a:xfrm>
            <a:off x="629842" y="1878806"/>
            <a:ext cx="3868200" cy="276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6" name="Google Shape;116;g41b3a7bb45_0_33"/>
          <p:cNvSpPr txBox="1">
            <a:spLocks noGrp="1"/>
          </p:cNvSpPr>
          <p:nvPr>
            <p:ph type="body" idx="3"/>
          </p:nvPr>
        </p:nvSpPr>
        <p:spPr>
          <a:xfrm>
            <a:off x="4629150" y="1260872"/>
            <a:ext cx="3887400" cy="61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 b="1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117" name="Google Shape;117;g41b3a7bb45_0_33"/>
          <p:cNvSpPr txBox="1">
            <a:spLocks noGrp="1"/>
          </p:cNvSpPr>
          <p:nvPr>
            <p:ph type="body" idx="4"/>
          </p:nvPr>
        </p:nvSpPr>
        <p:spPr>
          <a:xfrm>
            <a:off x="4629150" y="1878806"/>
            <a:ext cx="3887400" cy="276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8" name="Google Shape;118;g41b3a7bb45_0_33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9" name="Google Shape;119;g41b3a7bb45_0_33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0" name="Google Shape;120;g41b3a7bb45_0_33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titolo" type="titleOnly">
  <p:cSld name="TITLE_ONLY"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41b3a7bb45_0_42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3" name="Google Shape;123;g41b3a7bb45_0_42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4" name="Google Shape;124;g41b3a7bb45_0_42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5" name="Google Shape;125;g41b3a7bb45_0_42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uota" type="blank">
  <p:cSld name="BLANK"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41b3a7bb45_0_47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8" name="Google Shape;128;g41b3a7bb45_0_47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9" name="Google Shape;129;g41b3a7bb45_0_47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to con didascalia" type="objTx">
  <p:cSld name="OBJECT_WITH_CAPTION_TEXT"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41b3a7bb45_0_51"/>
          <p:cNvSpPr txBox="1">
            <a:spLocks noGrp="1"/>
          </p:cNvSpPr>
          <p:nvPr>
            <p:ph type="title"/>
          </p:nvPr>
        </p:nvSpPr>
        <p:spPr>
          <a:xfrm>
            <a:off x="629841" y="342900"/>
            <a:ext cx="2949300" cy="12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2" name="Google Shape;132;g41b3a7bb45_0_51"/>
          <p:cNvSpPr txBox="1">
            <a:spLocks noGrp="1"/>
          </p:cNvSpPr>
          <p:nvPr>
            <p:ph type="body" idx="1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619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4pPr>
            <a:lvl5pPr marL="2286000" lvl="4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5pPr>
            <a:lvl6pPr marL="2743200" lvl="5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6pPr>
            <a:lvl7pPr marL="3200400" lvl="6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7pPr>
            <a:lvl8pPr marL="3657600" lvl="7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8pPr>
            <a:lvl9pPr marL="4114800" lvl="8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9pPr>
          </a:lstStyle>
          <a:p>
            <a:endParaRPr/>
          </a:p>
        </p:txBody>
      </p:sp>
      <p:sp>
        <p:nvSpPr>
          <p:cNvPr id="133" name="Google Shape;133;g41b3a7bb45_0_51"/>
          <p:cNvSpPr txBox="1">
            <a:spLocks noGrp="1"/>
          </p:cNvSpPr>
          <p:nvPr>
            <p:ph type="body" idx="2"/>
          </p:nvPr>
        </p:nvSpPr>
        <p:spPr>
          <a:xfrm>
            <a:off x="629841" y="1543050"/>
            <a:ext cx="2949300" cy="28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>
            <a:endParaRPr/>
          </a:p>
        </p:txBody>
      </p:sp>
      <p:sp>
        <p:nvSpPr>
          <p:cNvPr id="134" name="Google Shape;134;g41b3a7bb45_0_51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5" name="Google Shape;135;g41b3a7bb45_0_51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6" name="Google Shape;136;g41b3a7bb45_0_51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contenuto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6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16"/>
          <p:cNvSpPr txBox="1"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16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6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16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magine con didascalia" type="picTx">
  <p:cSld name="PICTURE_WITH_CAPTION_TEXT"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41b3a7bb45_0_58"/>
          <p:cNvSpPr txBox="1">
            <a:spLocks noGrp="1"/>
          </p:cNvSpPr>
          <p:nvPr>
            <p:ph type="title"/>
          </p:nvPr>
        </p:nvSpPr>
        <p:spPr>
          <a:xfrm>
            <a:off x="629841" y="342900"/>
            <a:ext cx="2949300" cy="12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9" name="Google Shape;139;g41b3a7bb45_0_58"/>
          <p:cNvSpPr>
            <a:spLocks noGrp="1"/>
          </p:cNvSpPr>
          <p:nvPr>
            <p:ph type="pic" idx="2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0" name="Google Shape;140;g41b3a7bb45_0_58"/>
          <p:cNvSpPr txBox="1">
            <a:spLocks noGrp="1"/>
          </p:cNvSpPr>
          <p:nvPr>
            <p:ph type="body" idx="1"/>
          </p:nvPr>
        </p:nvSpPr>
        <p:spPr>
          <a:xfrm>
            <a:off x="629841" y="1543050"/>
            <a:ext cx="2949300" cy="28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>
            <a:endParaRPr/>
          </a:p>
        </p:txBody>
      </p:sp>
      <p:sp>
        <p:nvSpPr>
          <p:cNvPr id="141" name="Google Shape;141;g41b3a7bb45_0_58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2" name="Google Shape;142;g41b3a7bb45_0_58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3" name="Google Shape;143;g41b3a7bb45_0_58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testo verticale" type="vertTx">
  <p:cSld name="VERTICAL_TEXT"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41b3a7bb45_0_65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6" name="Google Shape;146;g41b3a7bb45_0_65"/>
          <p:cNvSpPr txBox="1">
            <a:spLocks noGrp="1"/>
          </p:cNvSpPr>
          <p:nvPr>
            <p:ph type="body" idx="1"/>
          </p:nvPr>
        </p:nvSpPr>
        <p:spPr>
          <a:xfrm rot="5400000">
            <a:off x="2940300" y="-942431"/>
            <a:ext cx="3263400" cy="78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7" name="Google Shape;147;g41b3a7bb45_0_65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8" name="Google Shape;148;g41b3a7bb45_0_65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9" name="Google Shape;149;g41b3a7bb45_0_65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olo e testo verticale" type="vertTitleAndTx">
  <p:cSld name="VERTICAL_TITLE_AND_VERTICAL_TEXT"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41b3a7bb45_0_71"/>
          <p:cNvSpPr txBox="1">
            <a:spLocks noGrp="1"/>
          </p:cNvSpPr>
          <p:nvPr>
            <p:ph type="title"/>
          </p:nvPr>
        </p:nvSpPr>
        <p:spPr>
          <a:xfrm rot="5400000">
            <a:off x="5350050" y="1467544"/>
            <a:ext cx="4359000" cy="19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2" name="Google Shape;152;g41b3a7bb45_0_71"/>
          <p:cNvSpPr txBox="1">
            <a:spLocks noGrp="1"/>
          </p:cNvSpPr>
          <p:nvPr>
            <p:ph type="body" idx="1"/>
          </p:nvPr>
        </p:nvSpPr>
        <p:spPr>
          <a:xfrm rot="5400000">
            <a:off x="1349475" y="-447056"/>
            <a:ext cx="4359000" cy="58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3" name="Google Shape;153;g41b3a7bb45_0_71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4" name="Google Shape;154;g41b3a7bb45_0_71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5" name="Google Shape;155;g41b3a7bb45_0_71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estazione sezione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7"/>
          <p:cNvSpPr txBox="1"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17"/>
          <p:cNvSpPr txBox="1"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17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7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7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to 2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8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8"/>
          <p:cNvSpPr txBox="1">
            <a:spLocks noGrp="1"/>
          </p:cNvSpPr>
          <p:nvPr>
            <p:ph type="body" idx="1"/>
          </p:nvPr>
        </p:nvSpPr>
        <p:spPr>
          <a:xfrm>
            <a:off x="457200" y="900113"/>
            <a:ext cx="4038600" cy="25455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6" name="Google Shape;36;p18"/>
          <p:cNvSpPr txBox="1">
            <a:spLocks noGrp="1"/>
          </p:cNvSpPr>
          <p:nvPr>
            <p:ph type="body" idx="2"/>
          </p:nvPr>
        </p:nvSpPr>
        <p:spPr>
          <a:xfrm>
            <a:off x="4648200" y="900113"/>
            <a:ext cx="4038600" cy="25455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7" name="Google Shape;37;p18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8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8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fronto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9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9"/>
          <p:cNvSpPr txBox="1"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19"/>
          <p:cNvSpPr txBox="1">
            <a:spLocks noGrp="1"/>
          </p:cNvSpPr>
          <p:nvPr>
            <p:ph type="body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4" name="Google Shape;44;p19"/>
          <p:cNvSpPr txBox="1">
            <a:spLocks noGrp="1"/>
          </p:cNvSpPr>
          <p:nvPr>
            <p:ph type="body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19"/>
          <p:cNvSpPr txBox="1">
            <a:spLocks noGrp="1"/>
          </p:cNvSpPr>
          <p:nvPr>
            <p:ph type="body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6" name="Google Shape;46;p19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9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9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titolo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20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20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20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20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uoto" typ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1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21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21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to con didascalia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22"/>
          <p:cNvSpPr txBox="1"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22"/>
          <p:cNvSpPr txBox="1">
            <a:spLocks noGrp="1"/>
          </p:cNvSpPr>
          <p:nvPr>
            <p:ph type="body"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1" name="Google Shape;61;p22"/>
          <p:cNvSpPr txBox="1">
            <a:spLocks noGrp="1"/>
          </p:cNvSpPr>
          <p:nvPr>
            <p:ph type="body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2" name="Google Shape;62;p22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22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22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magine con didascalia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23"/>
          <p:cNvSpPr txBox="1"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23"/>
          <p:cNvSpPr>
            <a:spLocks noGrp="1"/>
          </p:cNvSpPr>
          <p:nvPr>
            <p:ph type="pic" idx="2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8" name="Google Shape;68;p23"/>
          <p:cNvSpPr txBox="1">
            <a:spLocks noGrp="1"/>
          </p:cNvSpPr>
          <p:nvPr>
            <p:ph type="body" idx="1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9" name="Google Shape;69;p23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3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23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4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4"/>
          <p:cNvSpPr txBox="1"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4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4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4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>
            <a:alphaModFix/>
          </a:blip>
          <a:stretch>
            <a:fillRect/>
          </a:stretch>
        </a:blipFill>
        <a:effectLst/>
      </p:bgPr>
    </p:bg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41b3a7bb45_0_5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6" name="Google Shape;86;g41b3a7bb45_0_5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7" name="Google Shape;87;g41b3a7bb45_0_5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8" name="Google Shape;88;g41b3a7bb45_0_5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9" name="Google Shape;89;g41b3a7bb45_0_5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t.wikipedia.org/wiki/Netiquette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0" name="Google Shape;160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61" name="Google Shape;161;p1"/>
          <p:cNvSpPr txBox="1">
            <a:spLocks noGrp="1"/>
          </p:cNvSpPr>
          <p:nvPr>
            <p:ph type="ctrTitle"/>
          </p:nvPr>
        </p:nvSpPr>
        <p:spPr>
          <a:xfrm>
            <a:off x="4957011" y="1223784"/>
            <a:ext cx="4118236" cy="14519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3300"/>
              <a:buFont typeface="Calibri"/>
              <a:buNone/>
            </a:pPr>
            <a:r>
              <a:rPr lang="it-IT" sz="3300" b="1">
                <a:solidFill>
                  <a:srgbClr val="4E9CBA"/>
                </a:solidFill>
              </a:rPr>
              <a:t>Netiquette</a:t>
            </a:r>
            <a:br>
              <a:rPr lang="it-IT" sz="3300" b="1">
                <a:solidFill>
                  <a:srgbClr val="4E9CBA"/>
                </a:solidFill>
              </a:rPr>
            </a:br>
            <a:r>
              <a:rPr lang="it-IT" sz="600" b="1">
                <a:solidFill>
                  <a:srgbClr val="4E9CBA"/>
                </a:solidFill>
              </a:rPr>
              <a:t/>
            </a:r>
            <a:br>
              <a:rPr lang="it-IT" sz="600" b="1">
                <a:solidFill>
                  <a:srgbClr val="4E9CBA"/>
                </a:solidFill>
              </a:rPr>
            </a:br>
            <a:r>
              <a:rPr lang="it-IT" sz="1800" b="1">
                <a:solidFill>
                  <a:srgbClr val="4E9CBA"/>
                </a:solidFill>
              </a:rPr>
              <a:t>il galateo di Internet</a:t>
            </a:r>
            <a:endParaRPr sz="1800" b="1">
              <a:solidFill>
                <a:srgbClr val="4E9CBA"/>
              </a:solidFill>
            </a:endParaRPr>
          </a:p>
        </p:txBody>
      </p:sp>
      <p:sp>
        <p:nvSpPr>
          <p:cNvPr id="162" name="Google Shape;162;p1"/>
          <p:cNvSpPr txBox="1">
            <a:spLocks noGrp="1"/>
          </p:cNvSpPr>
          <p:nvPr>
            <p:ph type="subTitle" idx="1"/>
          </p:nvPr>
        </p:nvSpPr>
        <p:spPr>
          <a:xfrm>
            <a:off x="5095889" y="2923285"/>
            <a:ext cx="3840479" cy="4601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530"/>
              <a:buNone/>
            </a:pPr>
            <a:r>
              <a:rPr lang="it-IT" sz="1530" b="1">
                <a:solidFill>
                  <a:srgbClr val="17A25F"/>
                </a:solidFill>
              </a:rPr>
              <a:t>Roger Ottani</a:t>
            </a:r>
            <a:endParaRPr sz="1530" b="1">
              <a:solidFill>
                <a:srgbClr val="17A25F"/>
              </a:solidFill>
            </a:endParaRPr>
          </a:p>
          <a:p>
            <a:pPr marL="0" lvl="0" indent="0" algn="ctr" rtl="0">
              <a:lnSpc>
                <a:spcPct val="65000"/>
              </a:lnSpc>
              <a:spcBef>
                <a:spcPts val="272"/>
              </a:spcBef>
              <a:spcAft>
                <a:spcPts val="0"/>
              </a:spcAft>
              <a:buClr>
                <a:schemeClr val="dk1"/>
              </a:buClr>
              <a:buSzPts val="1360"/>
              <a:buNone/>
            </a:pPr>
            <a:r>
              <a:rPr lang="it-IT" sz="1360">
                <a:solidFill>
                  <a:schemeClr val="dk1"/>
                </a:solidFill>
              </a:rPr>
              <a:t>Area progettazione e contenuti</a:t>
            </a:r>
            <a:endParaRPr sz="136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7" name="Google Shape;217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41b3a7bb45_0_0"/>
          <p:cNvSpPr txBox="1"/>
          <p:nvPr/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1450" marR="0" lvl="0" indent="-171450" algn="l" rtl="0">
              <a:lnSpc>
                <a:spcPct val="130000"/>
              </a:lnSpc>
              <a:spcAft>
                <a:spcPts val="120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lang="it-IT" sz="18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Queste slide sono di accompagnamento alle lezioni dei corsi di Alfabetizzazione Digitale di Pane e Internet di primo livello Computer e Smartphone/Tablet.</a:t>
            </a:r>
            <a:endParaRPr sz="18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71450" algn="l" rtl="0">
              <a:lnSpc>
                <a:spcPct val="130000"/>
              </a:lnSpc>
              <a:spcAft>
                <a:spcPts val="120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lang="it-IT" sz="18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 </a:t>
            </a:r>
            <a:r>
              <a:rPr lang="it-IT" sz="18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contenuti principali di queste slide sono: Le regole base della netiquette nelle comunicazioni e-mail e nelle comunicazioni scritte in generale.</a:t>
            </a:r>
            <a:endParaRPr sz="18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71450" algn="l" rtl="0">
              <a:lnSpc>
                <a:spcPct val="130000"/>
              </a:lnSpc>
              <a:spcAft>
                <a:spcPts val="120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lang="it-IT" sz="18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Riferimento </a:t>
            </a:r>
            <a:r>
              <a:rPr lang="it-IT" sz="18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alla Competenza </a:t>
            </a:r>
            <a:r>
              <a:rPr lang="it-IT" sz="1800" b="0" i="0" u="none" strike="noStrike" cap="none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DigComp</a:t>
            </a:r>
            <a:r>
              <a:rPr lang="it-IT" sz="18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it-IT" sz="1800" b="1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2.5 Netiquette</a:t>
            </a:r>
            <a:r>
              <a:rPr lang="it-IT" sz="18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sz="18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57150" algn="l" rtl="0">
              <a:lnSpc>
                <a:spcPct val="130000"/>
              </a:lnSpc>
              <a:spcAft>
                <a:spcPts val="120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38100" algn="l" rtl="0">
              <a:lnSpc>
                <a:spcPct val="130000"/>
              </a:lnSpc>
              <a:spcAft>
                <a:spcPts val="1200"/>
              </a:spcAft>
              <a:buClr>
                <a:srgbClr val="000000"/>
              </a:buClr>
              <a:buSzPts val="2100"/>
              <a:buFont typeface="Arial"/>
              <a:buNone/>
            </a:pPr>
            <a:endParaRPr sz="21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" name="Google Shape;161;p2"/>
          <p:cNvSpPr txBox="1">
            <a:spLocks/>
          </p:cNvSpPr>
          <p:nvPr/>
        </p:nvSpPr>
        <p:spPr>
          <a:xfrm>
            <a:off x="241495" y="468493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89BBB"/>
              </a:buClr>
              <a:buSzPts val="2700"/>
              <a:buFont typeface="Calibri"/>
              <a:buNone/>
              <a:defRPr sz="2700" b="1" i="0" u="none" strike="noStrike" cap="none">
                <a:solidFill>
                  <a:srgbClr val="489BB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it-IT" sz="2500" dirty="0" smtClean="0"/>
              <a:t>Introduzione  </a:t>
            </a:r>
            <a:endParaRPr lang="it-IT" sz="25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" name="Google Shape;174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75" name="Google Shape;175;p2"/>
          <p:cNvSpPr txBox="1">
            <a:spLocks noGrp="1"/>
          </p:cNvSpPr>
          <p:nvPr>
            <p:ph type="title"/>
          </p:nvPr>
        </p:nvSpPr>
        <p:spPr>
          <a:xfrm>
            <a:off x="241495" y="528070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lang="it-IT" sz="2500" b="1">
                <a:solidFill>
                  <a:srgbClr val="4E9CBA"/>
                </a:solidFill>
              </a:rPr>
              <a:t>Netiquette</a:t>
            </a:r>
            <a:endParaRPr sz="2500" b="1">
              <a:solidFill>
                <a:srgbClr val="4E9CBA"/>
              </a:solidFill>
            </a:endParaRPr>
          </a:p>
        </p:txBody>
      </p:sp>
      <p:sp>
        <p:nvSpPr>
          <p:cNvPr id="176" name="Google Shape;176;p2"/>
          <p:cNvSpPr txBox="1"/>
          <p:nvPr/>
        </p:nvSpPr>
        <p:spPr>
          <a:xfrm>
            <a:off x="341697" y="1107995"/>
            <a:ext cx="4982471" cy="3629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lang="it-IT" sz="1800" b="1" i="0" u="none" strike="noStrike" cap="none" dirty="0">
                <a:solidFill>
                  <a:srgbClr val="17A25F"/>
                </a:solidFill>
                <a:latin typeface="Calibri"/>
                <a:ea typeface="Calibri"/>
                <a:cs typeface="Calibri"/>
                <a:sym typeface="Calibri"/>
              </a:rPr>
              <a:t>Cos’è?</a:t>
            </a:r>
            <a:endParaRPr sz="1800" b="1" i="0" u="none" strike="noStrike" cap="none" dirty="0">
              <a:solidFill>
                <a:srgbClr val="17A2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7" name="Google Shape;177;p2"/>
          <p:cNvSpPr txBox="1"/>
          <p:nvPr/>
        </p:nvSpPr>
        <p:spPr>
          <a:xfrm>
            <a:off x="341697" y="1689233"/>
            <a:ext cx="8038905" cy="2555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La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netiquette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è una parola macedonia che unisce il vocabolo inglese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network (rete) 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e quello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francese </a:t>
            </a:r>
            <a:r>
              <a:rPr lang="it-IT" sz="1800" b="1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étiquette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(buona educazione). </a:t>
            </a:r>
            <a:endParaRPr sz="18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È un insieme di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regole informali 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che disciplinano il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buon comportamento di un utente 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sul web di Internet[…]</a:t>
            </a:r>
            <a:endParaRPr sz="1800" b="0" i="0" u="none" strike="noStrike" cap="none" dirty="0">
              <a:solidFill>
                <a:schemeClr val="dk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0" marR="0" lvl="0" indent="0" algn="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it-IT" sz="1800" b="0" i="1" u="sng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  <a:hlinkClick r:id="rId4"/>
              </a:rPr>
              <a:t>https://it.wikipedia.org/wiki/Netiquette</a:t>
            </a:r>
            <a:endParaRPr sz="1800" b="0" i="1" u="none" strike="noStrike" cap="none" dirty="0">
              <a:solidFill>
                <a:schemeClr val="dk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rPr lang="it-IT" sz="1800" b="0" i="0" u="none" strike="noStrike" cap="none" dirty="0" smtClean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Seguire 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le linee guida per un comportamento accettabile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,</a:t>
            </a:r>
            <a:r>
              <a:rPr lang="it-IT" sz="1800" b="1" i="0" u="sng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rende la rete un luogo più piacevole per tutti gli utenti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.</a:t>
            </a:r>
            <a:endParaRPr sz="18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300"/>
              <a:buFont typeface="Calibri"/>
              <a:buNone/>
            </a:pPr>
            <a:endParaRPr sz="1800" b="0" i="0" u="none" strike="noStrike" cap="none" dirty="0">
              <a:solidFill>
                <a:schemeClr val="dk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3" name="Google Shape;183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85" name="Google Shape;185;p3"/>
          <p:cNvSpPr txBox="1"/>
          <p:nvPr/>
        </p:nvSpPr>
        <p:spPr>
          <a:xfrm>
            <a:off x="341697" y="1100621"/>
            <a:ext cx="8229600" cy="3629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lang="it-IT" sz="1800" b="1" i="0" u="none" strike="noStrike" cap="none" dirty="0">
                <a:solidFill>
                  <a:srgbClr val="17A25F"/>
                </a:solidFill>
                <a:latin typeface="Calibri"/>
                <a:ea typeface="Calibri"/>
                <a:cs typeface="Calibri"/>
                <a:sym typeface="Calibri"/>
              </a:rPr>
              <a:t>In quali ambiti è importante attenersi alle «regole» della Netiquette?</a:t>
            </a:r>
            <a:endParaRPr sz="1800" b="1" i="0" u="none" strike="noStrike" cap="none" dirty="0">
              <a:solidFill>
                <a:srgbClr val="17A2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4" name="Google Shape;184;p3"/>
          <p:cNvSpPr txBox="1">
            <a:spLocks noGrp="1"/>
          </p:cNvSpPr>
          <p:nvPr>
            <p:ph type="title"/>
          </p:nvPr>
        </p:nvSpPr>
        <p:spPr>
          <a:xfrm>
            <a:off x="241495" y="528070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lang="it-IT" sz="2500" b="1">
                <a:solidFill>
                  <a:srgbClr val="4E9CBA"/>
                </a:solidFill>
              </a:rPr>
              <a:t>Quando rispettare la Netiquette </a:t>
            </a:r>
            <a:endParaRPr/>
          </a:p>
        </p:txBody>
      </p:sp>
      <p:sp>
        <p:nvSpPr>
          <p:cNvPr id="186" name="Google Shape;186;p3"/>
          <p:cNvSpPr txBox="1"/>
          <p:nvPr/>
        </p:nvSpPr>
        <p:spPr>
          <a:xfrm>
            <a:off x="341697" y="1799303"/>
            <a:ext cx="8229600" cy="22048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85750" marR="0" lvl="0" indent="-285750" algn="l" rtl="0">
              <a:lnSpc>
                <a:spcPct val="130000"/>
              </a:lnSpc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ct val="91000"/>
              <a:buFont typeface="Arial"/>
              <a:buChar char="•"/>
            </a:pPr>
            <a:r>
              <a:rPr lang="it-IT" sz="1800" b="0" i="0" u="none" strike="noStrike" cap="none" dirty="0" smtClean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Messaggi 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di posta elettronica (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email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)</a:t>
            </a:r>
            <a:endParaRPr sz="18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285750" marR="0" lvl="0" indent="-285750" algn="l" rtl="0">
              <a:lnSpc>
                <a:spcPct val="130000"/>
              </a:lnSpc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ct val="91000"/>
              <a:buFont typeface="Arial"/>
              <a:buChar char="•"/>
            </a:pP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Post su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Social Network</a:t>
            </a:r>
            <a:endParaRPr sz="18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285750" marR="0" lvl="0" indent="-285750" algn="l" rtl="0">
              <a:lnSpc>
                <a:spcPct val="130000"/>
              </a:lnSpc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ct val="91000"/>
              <a:buFont typeface="Arial"/>
              <a:buChar char="•"/>
            </a:pP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Messaggi su Forum, </a:t>
            </a:r>
            <a:r>
              <a:rPr lang="it-IT" sz="1800" b="0" i="0" u="none" strike="noStrike" cap="none" dirty="0" smtClean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Newsgroup</a:t>
            </a:r>
            <a:endParaRPr sz="1800" b="1" i="0" u="none" strike="noStrike" cap="none" dirty="0">
              <a:solidFill>
                <a:schemeClr val="dk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0" marR="0" lvl="0" indent="0" algn="ctr" rtl="0">
              <a:lnSpc>
                <a:spcPct val="130000"/>
              </a:lnSpc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lang="it-IT" sz="1800" b="1" i="0" u="sng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Quello che scrivi sul web rimane!</a:t>
            </a:r>
            <a:endParaRPr sz="1800" b="1" i="0" u="sng" strike="noStrike" cap="none" dirty="0">
              <a:solidFill>
                <a:schemeClr val="dk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2" name="Google Shape;192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93" name="Google Shape;193;p4"/>
          <p:cNvSpPr txBox="1">
            <a:spLocks noGrp="1"/>
          </p:cNvSpPr>
          <p:nvPr>
            <p:ph type="title"/>
          </p:nvPr>
        </p:nvSpPr>
        <p:spPr>
          <a:xfrm>
            <a:off x="241495" y="454330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lang="it-IT" sz="2500" b="1" dirty="0">
                <a:solidFill>
                  <a:srgbClr val="4E9CBA"/>
                </a:solidFill>
              </a:rPr>
              <a:t>Le regole della Netiquette </a:t>
            </a:r>
            <a:endParaRPr dirty="0"/>
          </a:p>
        </p:txBody>
      </p:sp>
      <p:sp>
        <p:nvSpPr>
          <p:cNvPr id="195" name="Google Shape;195;p4"/>
          <p:cNvSpPr txBox="1"/>
          <p:nvPr/>
        </p:nvSpPr>
        <p:spPr>
          <a:xfrm>
            <a:off x="304826" y="1865155"/>
            <a:ext cx="8229600" cy="2314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85750" marR="0" lvl="0" indent="-285750" algn="l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ct val="91000"/>
              <a:buFont typeface="Arial"/>
              <a:buChar char="•"/>
            </a:pP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Utilizzare un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oggetto significativo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;</a:t>
            </a:r>
            <a:endParaRPr sz="18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ct val="91000"/>
              <a:buFont typeface="Arial"/>
              <a:buChar char="•"/>
            </a:pP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Mantenere il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messaggio sintetico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,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chiaro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e che vada direttamente al punto; </a:t>
            </a:r>
            <a:endParaRPr sz="18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ct val="91000"/>
              <a:buFont typeface="Arial"/>
              <a:buChar char="•"/>
            </a:pPr>
            <a:r>
              <a:rPr lang="it-IT" sz="18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Evitare di scrivere in maiuscolo 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(equivale a gridare);</a:t>
            </a:r>
            <a:endParaRPr sz="18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ct val="91000"/>
              <a:buFont typeface="Arial"/>
              <a:buChar char="•"/>
            </a:pPr>
            <a:r>
              <a:rPr lang="it-IT" sz="18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Non trascrivere 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(rendere pubblico) il contenuto di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un messaggio senza il consenso dell’autore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;</a:t>
            </a:r>
            <a:endParaRPr sz="18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285750" marR="0" lvl="0" indent="-196850" algn="l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800" b="0" i="0" u="none" strike="noStrike" cap="none" dirty="0">
              <a:solidFill>
                <a:schemeClr val="dk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400"/>
              <a:buFont typeface="Calibri"/>
              <a:buNone/>
            </a:pPr>
            <a:endParaRPr sz="1800" b="0" i="0" u="none" strike="noStrike" cap="none" dirty="0">
              <a:solidFill>
                <a:schemeClr val="dk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</p:txBody>
      </p:sp>
      <p:sp>
        <p:nvSpPr>
          <p:cNvPr id="6" name="Google Shape;194;p4"/>
          <p:cNvSpPr txBox="1"/>
          <p:nvPr/>
        </p:nvSpPr>
        <p:spPr>
          <a:xfrm>
            <a:off x="304826" y="1100621"/>
            <a:ext cx="8229600" cy="3629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lang="it-IT" sz="1800" b="1" i="0" u="none" strike="noStrike" cap="none" dirty="0">
                <a:solidFill>
                  <a:srgbClr val="17A25F"/>
                </a:solidFill>
                <a:latin typeface="Calibri"/>
                <a:ea typeface="Calibri"/>
                <a:cs typeface="Calibri"/>
                <a:sym typeface="Calibri"/>
              </a:rPr>
              <a:t>Posta </a:t>
            </a:r>
            <a:r>
              <a:rPr lang="it-IT" sz="1800" b="1" i="0" u="none" strike="noStrike" cap="none" dirty="0" smtClean="0">
                <a:solidFill>
                  <a:srgbClr val="17A25F"/>
                </a:solidFill>
                <a:latin typeface="Calibri"/>
                <a:ea typeface="Calibri"/>
                <a:cs typeface="Calibri"/>
                <a:sym typeface="Calibri"/>
              </a:rPr>
              <a:t>elettronica 1/2 </a:t>
            </a:r>
            <a:endParaRPr sz="1800" b="1" i="0" u="none" strike="noStrike" cap="none" dirty="0">
              <a:solidFill>
                <a:srgbClr val="17A2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2" name="Google Shape;192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93" name="Google Shape;193;p4"/>
          <p:cNvSpPr txBox="1">
            <a:spLocks noGrp="1"/>
          </p:cNvSpPr>
          <p:nvPr>
            <p:ph type="title"/>
          </p:nvPr>
        </p:nvSpPr>
        <p:spPr>
          <a:xfrm>
            <a:off x="241495" y="454330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lang="it-IT" sz="2500" b="1" dirty="0">
                <a:solidFill>
                  <a:srgbClr val="4E9CBA"/>
                </a:solidFill>
              </a:rPr>
              <a:t>Le regole della Netiquette </a:t>
            </a:r>
            <a:endParaRPr dirty="0"/>
          </a:p>
        </p:txBody>
      </p:sp>
      <p:sp>
        <p:nvSpPr>
          <p:cNvPr id="194" name="Google Shape;194;p4"/>
          <p:cNvSpPr txBox="1"/>
          <p:nvPr/>
        </p:nvSpPr>
        <p:spPr>
          <a:xfrm>
            <a:off x="304826" y="1100621"/>
            <a:ext cx="8229600" cy="3629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lang="it-IT" sz="1800" b="1" i="0" u="none" strike="noStrike" cap="none" dirty="0">
                <a:solidFill>
                  <a:srgbClr val="17A25F"/>
                </a:solidFill>
                <a:latin typeface="Calibri"/>
                <a:ea typeface="Calibri"/>
                <a:cs typeface="Calibri"/>
                <a:sym typeface="Calibri"/>
              </a:rPr>
              <a:t>Posta </a:t>
            </a:r>
            <a:r>
              <a:rPr lang="it-IT" sz="1800" b="1" i="0" u="none" strike="noStrike" cap="none" dirty="0" smtClean="0">
                <a:solidFill>
                  <a:srgbClr val="17A25F"/>
                </a:solidFill>
                <a:latin typeface="Calibri"/>
                <a:ea typeface="Calibri"/>
                <a:cs typeface="Calibri"/>
                <a:sym typeface="Calibri"/>
              </a:rPr>
              <a:t>elettronica 2/2 </a:t>
            </a:r>
            <a:endParaRPr sz="1800" b="1" i="0" u="none" strike="noStrike" cap="none" dirty="0">
              <a:solidFill>
                <a:srgbClr val="17A2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5" name="Google Shape;195;p4"/>
          <p:cNvSpPr txBox="1"/>
          <p:nvPr/>
        </p:nvSpPr>
        <p:spPr>
          <a:xfrm>
            <a:off x="241495" y="1832276"/>
            <a:ext cx="8229600" cy="2314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85750" marR="0" lvl="0" indent="-285750" algn="l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ct val="91000"/>
              <a:buFont typeface="Arial"/>
              <a:buChar char="•"/>
            </a:pPr>
            <a:r>
              <a:rPr lang="it-IT" sz="1800" b="1" i="0" u="none" strike="noStrike" cap="none" dirty="0" smtClean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Salutare</a:t>
            </a:r>
            <a:r>
              <a:rPr lang="it-IT" sz="1800" b="0" i="0" u="none" strike="noStrike" cap="none" dirty="0" smtClean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in ingresso e in uscita dal messaggio e fare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massima attenzione all’ortografia e la grammatica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;</a:t>
            </a:r>
            <a:endParaRPr sz="18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ct val="91000"/>
              <a:buFont typeface="Arial"/>
              <a:buChar char="•"/>
            </a:pP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Utilizzare le funzioni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CC e CCN con cautela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;</a:t>
            </a:r>
            <a:endParaRPr sz="18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ct val="91000"/>
              <a:buFont typeface="Arial"/>
              <a:buChar char="•"/>
            </a:pPr>
            <a:r>
              <a:rPr lang="it-IT" sz="18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Rispondere alle email 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anche solo per confermare la ricezione del messaggio.</a:t>
            </a:r>
            <a:endParaRPr sz="1800" b="0" i="0" u="none" strike="noStrike" cap="none" dirty="0">
              <a:solidFill>
                <a:schemeClr val="dk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285750" marR="0" lvl="0" indent="-196850" algn="l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800" b="0" i="0" u="none" strike="noStrike" cap="none" dirty="0">
              <a:solidFill>
                <a:schemeClr val="dk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400"/>
              <a:buFont typeface="Calibri"/>
              <a:buNone/>
            </a:pPr>
            <a:endParaRPr sz="1800" b="0" i="0" u="none" strike="noStrike" cap="none" dirty="0">
              <a:solidFill>
                <a:schemeClr val="dk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064150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1" name="Google Shape;201;p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03" name="Google Shape;203;p5"/>
          <p:cNvSpPr txBox="1"/>
          <p:nvPr/>
        </p:nvSpPr>
        <p:spPr>
          <a:xfrm>
            <a:off x="294431" y="1011010"/>
            <a:ext cx="8229600" cy="3629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lang="it-IT" sz="1800" b="1" i="0" u="none" strike="noStrike" cap="none" dirty="0">
                <a:solidFill>
                  <a:srgbClr val="17A25F"/>
                </a:solidFill>
                <a:latin typeface="Calibri"/>
                <a:ea typeface="Calibri"/>
                <a:cs typeface="Calibri"/>
                <a:sym typeface="Calibri"/>
              </a:rPr>
              <a:t>Social Network, Forum e </a:t>
            </a:r>
            <a:r>
              <a:rPr lang="it-IT" sz="1800" b="1" i="0" u="none" strike="noStrike" cap="none" dirty="0" smtClean="0">
                <a:solidFill>
                  <a:srgbClr val="17A25F"/>
                </a:solidFill>
                <a:latin typeface="Calibri"/>
                <a:ea typeface="Calibri"/>
                <a:cs typeface="Calibri"/>
                <a:sym typeface="Calibri"/>
              </a:rPr>
              <a:t>Newsgroups 1/2</a:t>
            </a:r>
            <a:endParaRPr sz="1800" b="1" i="0" u="none" strike="noStrike" cap="none" dirty="0">
              <a:solidFill>
                <a:srgbClr val="17A2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4" name="Google Shape;204;p5"/>
          <p:cNvSpPr txBox="1"/>
          <p:nvPr/>
        </p:nvSpPr>
        <p:spPr>
          <a:xfrm>
            <a:off x="294431" y="1612645"/>
            <a:ext cx="7404228" cy="25975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85750" marR="0" lvl="0" indent="-285750" algn="l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it-IT" sz="18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Non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utilizzare la «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bacheca privata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» di un utente per lasciare messaggi privati;</a:t>
            </a:r>
            <a:endParaRPr sz="18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it-IT" sz="18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Non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essere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intolleranti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con chi commette errori sintattici o grammaticali; </a:t>
            </a:r>
            <a:endParaRPr sz="18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it-IT" sz="18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Evitare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di scrivere in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maiuscolo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(equivale a gridare);</a:t>
            </a:r>
            <a:endParaRPr sz="18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it-IT" sz="18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Non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rendere pubblico il contenuto di un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messaggio privato 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senza il consenso dell’autore;</a:t>
            </a:r>
            <a:endParaRPr sz="18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it-IT" sz="18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Non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pubblicare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informazioni personali 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e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dati sensibili 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di altri utenti.</a:t>
            </a:r>
            <a:endParaRPr sz="18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285750" marR="0" lvl="0" indent="-203200" algn="l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300"/>
              <a:buFont typeface="Arial"/>
              <a:buNone/>
            </a:pPr>
            <a:endParaRPr sz="1800" b="0" i="0" u="none" strike="noStrike" cap="none" dirty="0">
              <a:solidFill>
                <a:schemeClr val="dk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300"/>
              <a:buFont typeface="Calibri"/>
              <a:buNone/>
            </a:pPr>
            <a:endParaRPr sz="1800" b="0" i="0" u="none" strike="noStrike" cap="none" dirty="0">
              <a:solidFill>
                <a:schemeClr val="dk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</p:txBody>
      </p:sp>
      <p:sp>
        <p:nvSpPr>
          <p:cNvPr id="7" name="Google Shape;193;p4"/>
          <p:cNvSpPr txBox="1">
            <a:spLocks noGrp="1"/>
          </p:cNvSpPr>
          <p:nvPr>
            <p:ph type="title"/>
          </p:nvPr>
        </p:nvSpPr>
        <p:spPr>
          <a:xfrm>
            <a:off x="241495" y="454330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lang="it-IT" sz="2500" b="1" dirty="0">
                <a:solidFill>
                  <a:srgbClr val="4E9CBA"/>
                </a:solidFill>
              </a:rPr>
              <a:t>Le regole della Netiquette </a:t>
            </a:r>
            <a:endParaRPr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1" name="Google Shape;201;p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04" name="Google Shape;204;p5"/>
          <p:cNvSpPr txBox="1"/>
          <p:nvPr/>
        </p:nvSpPr>
        <p:spPr>
          <a:xfrm>
            <a:off x="294431" y="1642281"/>
            <a:ext cx="7618080" cy="25975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85750" marR="0" lvl="0" indent="-285750" algn="l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it-IT" sz="1800" b="1" i="0" u="none" strike="noStrike" cap="none" dirty="0" smtClean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Evitare</a:t>
            </a:r>
            <a:r>
              <a:rPr lang="it-IT" sz="1800" b="0" i="0" u="none" strike="noStrike" cap="none" dirty="0" smtClean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messaggi pubblicitari 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o comunicazioni che non siano inerenti all’oggetto o al contesto di conversazione;</a:t>
            </a:r>
            <a:endParaRPr sz="18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it-IT" sz="18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Evitare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di condividere notizie false (</a:t>
            </a:r>
            <a:r>
              <a:rPr lang="it-IT" sz="1800" b="1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Fake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news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) o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bufale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; </a:t>
            </a:r>
            <a:endParaRPr sz="1800" b="0" i="0" u="none" strike="noStrike" cap="none" dirty="0">
              <a:solidFill>
                <a:schemeClr val="dk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it-IT" sz="18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Evitare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di condurre "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guerre di opinione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" sulla rete a colpi di messaggi e </a:t>
            </a:r>
            <a:r>
              <a:rPr lang="it-IT" sz="1800" b="0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contromessaggi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;</a:t>
            </a:r>
            <a:endParaRPr sz="1800" b="0" i="0" u="none" strike="noStrike" cap="none" dirty="0">
              <a:solidFill>
                <a:schemeClr val="dk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it-IT" sz="18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Non utilizzare 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un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linguaggio cruento, volgare o offensivo 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(può essere considerato un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reato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!).</a:t>
            </a:r>
            <a:endParaRPr sz="1800" b="0" i="0" u="none" strike="noStrike" cap="none" dirty="0">
              <a:solidFill>
                <a:schemeClr val="dk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285750" marR="0" lvl="0" indent="-203200" algn="l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300"/>
              <a:buFont typeface="Arial"/>
              <a:buNone/>
            </a:pPr>
            <a:endParaRPr sz="1800" b="0" i="0" u="none" strike="noStrike" cap="none" dirty="0">
              <a:solidFill>
                <a:schemeClr val="dk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300"/>
              <a:buFont typeface="Calibri"/>
              <a:buNone/>
            </a:pPr>
            <a:endParaRPr sz="1800" b="0" i="0" u="none" strike="noStrike" cap="none" dirty="0">
              <a:solidFill>
                <a:schemeClr val="dk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</p:txBody>
      </p:sp>
      <p:sp>
        <p:nvSpPr>
          <p:cNvPr id="6" name="Google Shape;203;p5"/>
          <p:cNvSpPr txBox="1"/>
          <p:nvPr/>
        </p:nvSpPr>
        <p:spPr>
          <a:xfrm>
            <a:off x="294431" y="1011010"/>
            <a:ext cx="8229600" cy="3629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lang="it-IT" sz="1800" b="1" i="0" u="none" strike="noStrike" cap="none" dirty="0">
                <a:solidFill>
                  <a:srgbClr val="17A25F"/>
                </a:solidFill>
                <a:latin typeface="Calibri"/>
                <a:ea typeface="Calibri"/>
                <a:cs typeface="Calibri"/>
                <a:sym typeface="Calibri"/>
              </a:rPr>
              <a:t>Social Network, Forum e </a:t>
            </a:r>
            <a:r>
              <a:rPr lang="it-IT" sz="1800" b="1" i="0" u="none" strike="noStrike" cap="none" dirty="0" smtClean="0">
                <a:solidFill>
                  <a:srgbClr val="17A25F"/>
                </a:solidFill>
                <a:latin typeface="Calibri"/>
                <a:ea typeface="Calibri"/>
                <a:cs typeface="Calibri"/>
                <a:sym typeface="Calibri"/>
              </a:rPr>
              <a:t>Newsgroups 2/2</a:t>
            </a:r>
            <a:endParaRPr sz="1800" b="1" i="0" u="none" strike="noStrike" cap="none" dirty="0">
              <a:solidFill>
                <a:srgbClr val="17A2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Google Shape;193;p4"/>
          <p:cNvSpPr txBox="1">
            <a:spLocks noGrp="1"/>
          </p:cNvSpPr>
          <p:nvPr>
            <p:ph type="title"/>
          </p:nvPr>
        </p:nvSpPr>
        <p:spPr>
          <a:xfrm>
            <a:off x="241495" y="454330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lang="it-IT" sz="2500" b="1" dirty="0">
                <a:solidFill>
                  <a:srgbClr val="4E9CBA"/>
                </a:solidFill>
              </a:rPr>
              <a:t>Le regole della Netiquette 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0471769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" name="Google Shape;209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10" name="Google Shape;210;p6"/>
          <p:cNvSpPr txBox="1">
            <a:spLocks noGrp="1"/>
          </p:cNvSpPr>
          <p:nvPr>
            <p:ph type="title"/>
          </p:nvPr>
        </p:nvSpPr>
        <p:spPr>
          <a:xfrm>
            <a:off x="241495" y="528070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lang="it-IT" sz="2500" b="1" dirty="0">
                <a:solidFill>
                  <a:srgbClr val="4E9CBA"/>
                </a:solidFill>
              </a:rPr>
              <a:t>Netiquette</a:t>
            </a:r>
            <a:endParaRPr dirty="0"/>
          </a:p>
        </p:txBody>
      </p:sp>
      <p:sp>
        <p:nvSpPr>
          <p:cNvPr id="211" name="Google Shape;211;p6"/>
          <p:cNvSpPr txBox="1"/>
          <p:nvPr/>
        </p:nvSpPr>
        <p:spPr>
          <a:xfrm>
            <a:off x="341697" y="1326308"/>
            <a:ext cx="8229600" cy="3629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lang="it-IT" sz="1800" b="1" i="0" u="none" strike="noStrike" cap="none" dirty="0">
                <a:solidFill>
                  <a:srgbClr val="17A25F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Abbiamo visto le principali regole della Netiquette.</a:t>
            </a:r>
            <a:endParaRPr sz="18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0" marR="0" lvl="0" indent="0" algn="l" rtl="0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 sz="1800" b="1" i="0" u="none" strike="noStrike" cap="none" dirty="0">
              <a:solidFill>
                <a:srgbClr val="17A25F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</p:txBody>
      </p:sp>
      <p:sp>
        <p:nvSpPr>
          <p:cNvPr id="212" name="Google Shape;212;p6"/>
          <p:cNvSpPr txBox="1"/>
          <p:nvPr/>
        </p:nvSpPr>
        <p:spPr>
          <a:xfrm>
            <a:off x="341697" y="1689233"/>
            <a:ext cx="8229600" cy="2314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endParaRPr sz="25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333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lang="it-IT" sz="2500" b="1" i="0" u="sng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Utilizziamo buon senso e tanto rispetto per gli altri!</a:t>
            </a:r>
            <a:endParaRPr sz="2500" b="1" i="0" u="sng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lide PEI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599</Words>
  <Application>Microsoft Office PowerPoint</Application>
  <PresentationFormat>Presentazione su schermo (16:9)</PresentationFormat>
  <Paragraphs>60</Paragraphs>
  <Slides>10</Slides>
  <Notes>10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Tema</vt:lpstr>
      </vt:variant>
      <vt:variant>
        <vt:i4>2</vt:i4>
      </vt:variant>
      <vt:variant>
        <vt:lpstr>Titoli diapositive</vt:lpstr>
      </vt:variant>
      <vt:variant>
        <vt:i4>10</vt:i4>
      </vt:variant>
    </vt:vector>
  </HeadingPairs>
  <TitlesOfParts>
    <vt:vector size="14" baseType="lpstr">
      <vt:lpstr>Arial</vt:lpstr>
      <vt:lpstr>Calibri</vt:lpstr>
      <vt:lpstr>Tema di Office</vt:lpstr>
      <vt:lpstr>slide PEI</vt:lpstr>
      <vt:lpstr>Netiquette  il galateo di Internet</vt:lpstr>
      <vt:lpstr>Presentazione standard di PowerPoint</vt:lpstr>
      <vt:lpstr>Netiquette</vt:lpstr>
      <vt:lpstr>Quando rispettare la Netiquette </vt:lpstr>
      <vt:lpstr>Le regole della Netiquette </vt:lpstr>
      <vt:lpstr>Le regole della Netiquette </vt:lpstr>
      <vt:lpstr>Le regole della Netiquette </vt:lpstr>
      <vt:lpstr>Le regole della Netiquette </vt:lpstr>
      <vt:lpstr>Netiquette</vt:lpstr>
      <vt:lpstr>Presentazione standard di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Netiquette  il galateo di Internet</dc:title>
  <dc:creator>Roger Ottani</dc:creator>
  <cp:lastModifiedBy>Roger Ottani</cp:lastModifiedBy>
  <cp:revision>2</cp:revision>
  <dcterms:created xsi:type="dcterms:W3CDTF">2019-03-12T11:50:43Z</dcterms:created>
  <dcterms:modified xsi:type="dcterms:W3CDTF">2019-09-11T19:47:41Z</dcterms:modified>
</cp:coreProperties>
</file>