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7" roundtripDataSignature="AMtx7mineU4HMvPXgml3A5vfj2nFCiJG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749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1b25f49f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g41b25f49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769af882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1" name="Google Shape;221;g4769af88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verticale e tes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769af8826_0_1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4769af8826_0_11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3" name="Google Shape;93;g4769af8826_0_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4769af8826_0_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4769af8826_0_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69af8826_0_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  <a:defRPr sz="2700" b="1">
                <a:solidFill>
                  <a:srgbClr val="489BBB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4769af8826_0_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769af8826_0_2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4769af8826_0_20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g4769af8826_0_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g4769af8826_0_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4769af8826_0_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769af8826_0_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4769af8826_0_2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g4769af8826_0_26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g4769af8826_0_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4769af8826_0_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4769af8826_0_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769af8826_0_33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4769af8826_0_33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5" name="Google Shape;115;g4769af8826_0_33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g4769af8826_0_3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7" name="Google Shape;117;g4769af8826_0_3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g4769af8826_0_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4769af8826_0_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g4769af8826_0_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769af8826_0_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4769af8826_0_4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g4769af8826_0_4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g4769af8826_0_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769af8826_0_4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4769af8826_0_4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g4769af8826_0_4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69af8826_0_5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4769af8826_0_5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33" name="Google Shape;133;g4769af8826_0_5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34" name="Google Shape;134;g4769af8826_0_5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4769af8826_0_5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g4769af8826_0_5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769af8826_0_5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4769af8826_0_58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g4769af8826_0_58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41" name="Google Shape;141;g4769af8826_0_5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4769af8826_0_5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g4769af8826_0_5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769af8826_0_6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4769af8826_0_65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g4769af8826_0_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4769af8826_0_6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4769af8826_0_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769af8826_0_71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4769af8826_0_71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g4769af8826_0_7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4769af8826_0_7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4769af8826_0_7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769af8826_0_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g4769af8826_0_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4769af8826_0_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4769af8826_0_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4769af8826_0_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cap.org/" TargetMode="External"/><Relationship Id="rId3" Type="http://schemas.openxmlformats.org/officeDocument/2006/relationships/image" Target="../media/image6.jpg"/><Relationship Id="rId7" Type="http://schemas.openxmlformats.org/officeDocument/2006/relationships/hyperlink" Target="http://www.medbunker.blogspo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falopedia.blogspot.com/" TargetMode="External"/><Relationship Id="rId5" Type="http://schemas.openxmlformats.org/officeDocument/2006/relationships/hyperlink" Target="http://www.bufale.net/" TargetMode="External"/><Relationship Id="rId4" Type="http://schemas.openxmlformats.org/officeDocument/2006/relationships/hyperlink" Target="http://www.butac.it/" TargetMode="External"/><Relationship Id="rId9" Type="http://schemas.openxmlformats.org/officeDocument/2006/relationships/hyperlink" Target="http://www.fakeorfact.i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"/>
          <p:cNvSpPr txBox="1">
            <a:spLocks noGrp="1"/>
          </p:cNvSpPr>
          <p:nvPr>
            <p:ph type="ctrTitle"/>
          </p:nvPr>
        </p:nvSpPr>
        <p:spPr>
          <a:xfrm>
            <a:off x="4691269" y="1283419"/>
            <a:ext cx="4353339" cy="1451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800"/>
              <a:buFont typeface="Calibri"/>
              <a:buNone/>
            </a:pPr>
            <a:r>
              <a:rPr lang="it-IT" sz="2800" b="1">
                <a:solidFill>
                  <a:srgbClr val="4E9CBA"/>
                </a:solidFill>
              </a:rPr>
              <a:t>Valutare dati, informazioni e contenuti digitali</a:t>
            </a:r>
            <a:endParaRPr sz="1400" b="1">
              <a:solidFill>
                <a:srgbClr val="4E9CBA"/>
              </a:solidFill>
            </a:endParaRPr>
          </a:p>
        </p:txBody>
      </p:sp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095889" y="2923285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530"/>
              <a:buNone/>
            </a:pPr>
            <a:r>
              <a:rPr lang="it-IT" sz="1530" b="1">
                <a:solidFill>
                  <a:srgbClr val="17A25F"/>
                </a:solidFill>
              </a:rPr>
              <a:t>Roger Ottani</a:t>
            </a:r>
            <a:endParaRPr sz="1530" b="1">
              <a:solidFill>
                <a:srgbClr val="17A25F"/>
              </a:solidFill>
            </a:endParaRPr>
          </a:p>
          <a:p>
            <a:pPr marL="0" lvl="0" indent="0" algn="ctr" rtl="0">
              <a:lnSpc>
                <a:spcPct val="65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</a:pPr>
            <a:r>
              <a:rPr lang="it-IT" sz="1360">
                <a:solidFill>
                  <a:schemeClr val="dk1"/>
                </a:solidFill>
              </a:rPr>
              <a:t>Area progettazione e contenuti</a:t>
            </a:r>
            <a:endParaRPr sz="136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1b25f49fc_0_0"/>
          <p:cNvSpPr txBox="1">
            <a:spLocks noGrp="1"/>
          </p:cNvSpPr>
          <p:nvPr>
            <p:ph type="title"/>
          </p:nvPr>
        </p:nvSpPr>
        <p:spPr>
          <a:xfrm>
            <a:off x="315383" y="45959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Introduzione  </a:t>
            </a:r>
            <a:endParaRPr sz="2500" dirty="0"/>
          </a:p>
        </p:txBody>
      </p:sp>
      <p:sp>
        <p:nvSpPr>
          <p:cNvPr id="168" name="Google Shape;168;g41b25f49fc_0_0"/>
          <p:cNvSpPr txBox="1"/>
          <p:nvPr/>
        </p:nvSpPr>
        <p:spPr>
          <a:xfrm>
            <a:off x="620183" y="12676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Queste slide sono di accompagnamento alle lezioni dei corsi di Alfabetizzazione Digitale di Pane e Internet di </a:t>
            </a:r>
            <a:r>
              <a:rPr lang="it-IT" sz="18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secondo livello.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contenuti principali di queste slide sono: Credibilità di una informazione: fonte, autore, aggiornamento dell’informazione, diffusione nel web, documentazione a supporto.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Riferimento 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alla Competenza </a:t>
            </a:r>
            <a:r>
              <a:rPr lang="it-IT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DigComp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2.1 valutare dati, informazioni, contenuti digitali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5715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3810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4E9CBA"/>
                </a:solidFill>
              </a:rPr>
              <a:t>Affidabilità ed attendibilità delle notizie</a:t>
            </a:r>
            <a:endParaRPr sz="2500" b="1" dirty="0">
              <a:solidFill>
                <a:srgbClr val="4E9CBA"/>
              </a:solidFill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341697" y="1017749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Le notizie su Internet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388459" y="1406076"/>
            <a:ext cx="8709538" cy="1968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Internet non è una fonte di informazione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sempre attendibile.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Qualsiasi persona può inserire contenuti su Internet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per svariati motivi.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Internet rende praticamente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impossibile il controllo su ciò che viene diffuso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Non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sempre una notizia falsa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viene rimossa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 Internet si trovano molte </a:t>
            </a:r>
            <a:r>
              <a:rPr lang="it-IT" sz="1800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fake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news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(notizie false).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77" name="Google Shape;177;p2"/>
          <p:cNvSpPr txBox="1"/>
          <p:nvPr/>
        </p:nvSpPr>
        <p:spPr>
          <a:xfrm>
            <a:off x="0" y="3737369"/>
            <a:ext cx="91440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Malgrado tutto ciò, la maggior parte delle 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continua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credere che Internet sia una fonte di informazioni affidabile.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"/>
          <p:cNvSpPr txBox="1">
            <a:spLocks noGrp="1"/>
          </p:cNvSpPr>
          <p:nvPr>
            <p:ph type="title"/>
          </p:nvPr>
        </p:nvSpPr>
        <p:spPr>
          <a:xfrm>
            <a:off x="241495" y="38413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4E9CBA"/>
                </a:solidFill>
              </a:rPr>
              <a:t>Le fonti attendibili</a:t>
            </a:r>
            <a:endParaRPr dirty="0"/>
          </a:p>
        </p:txBody>
      </p:sp>
      <p:sp>
        <p:nvSpPr>
          <p:cNvPr id="184" name="Google Shape;184;p3"/>
          <p:cNvSpPr txBox="1"/>
          <p:nvPr/>
        </p:nvSpPr>
        <p:spPr>
          <a:xfrm>
            <a:off x="341697" y="905612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Gli</a:t>
            </a:r>
            <a:r>
              <a:rPr lang="it-IT" sz="1800" b="1" i="0" u="none" strike="noStrike" cap="none" dirty="0">
                <a:solidFill>
                  <a:srgbClr val="17A25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indizi che ci fanno dubitare dell’attendibilità di una fonte</a:t>
            </a:r>
            <a:endParaRPr sz="1800" b="1" i="0" u="none" strike="noStrike" cap="none" dirty="0">
              <a:solidFill>
                <a:srgbClr val="17A25F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5" name="Google Shape;185;p3"/>
          <p:cNvSpPr txBox="1"/>
          <p:nvPr/>
        </p:nvSpPr>
        <p:spPr>
          <a:xfrm>
            <a:off x="241495" y="1386914"/>
            <a:ext cx="8329802" cy="186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7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Affermazioni eccezionali 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che però non hanno avuto la notorietà </a:t>
            </a:r>
            <a: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dovuta;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700" b="1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Notizie </a:t>
            </a:r>
            <a:r>
              <a:rPr lang="it-IT" sz="17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straordinarie 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 fatti recenti che non hanno avuto risalto nei </a:t>
            </a:r>
            <a: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normali</a:t>
            </a:r>
            <a:b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canali comunicativi;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700" b="1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Affermazioni </a:t>
            </a:r>
            <a:r>
              <a:rPr lang="it-IT" sz="17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 persone 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che hanno mostrato incoerenza di idee, 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"/>
                  </a:ext>
                </a:extLst>
              </a:rPr>
              <a:t>spostandosi da una parte all’altra delle argomentazioni e mostrando interessi diversi e contrapposti in diversi </a:t>
            </a:r>
            <a: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"/>
                  </a:ext>
                </a:extLst>
              </a:rPr>
              <a:t>momenti</a:t>
            </a:r>
            <a: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;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700" b="1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"/>
                  </a:ext>
                </a:extLst>
              </a:rPr>
              <a:t>Affermazioni</a:t>
            </a:r>
            <a:r>
              <a:rPr lang="it-IT" sz="17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"/>
                  </a:ext>
                </a:extLst>
              </a:rPr>
              <a:t> 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"/>
                  </a:ext>
                </a:extLst>
              </a:rPr>
              <a:t>troppo </a:t>
            </a:r>
            <a:r>
              <a:rPr lang="it-IT" sz="17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"/>
                  </a:ext>
                </a:extLst>
              </a:rPr>
              <a:t>in disaccordo 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con la stragrande maggioranza della </a:t>
            </a:r>
            <a:r>
              <a:rPr lang="it-IT" sz="17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6"/>
                  </a:ext>
                </a:extLst>
              </a:rPr>
              <a:t>comunità scientifica</a:t>
            </a:r>
            <a:r>
              <a:rPr lang="it-IT" sz="17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7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6" name="Google Shape;186;p3"/>
          <p:cNvSpPr txBox="1"/>
          <p:nvPr/>
        </p:nvSpPr>
        <p:spPr>
          <a:xfrm>
            <a:off x="341697" y="3705448"/>
            <a:ext cx="8229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-IT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Affermazioni di carattere straordinario devono avere il sostegno di diverse fonti, in particolare quando </a:t>
            </a:r>
            <a:r>
              <a:rPr lang="it-IT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7"/>
                  </a:ext>
                </a:extLst>
              </a:rPr>
              <a:t>si tratta di medicina, storia, politica o nelle scienze in genere</a:t>
            </a:r>
            <a:r>
              <a:rPr lang="it-IT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4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Schema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93" name="Google Shape;193;p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«Flusso» per verificare l’attendibilità di una notizia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4"/>
          <p:cNvSpPr txBox="1"/>
          <p:nvPr/>
        </p:nvSpPr>
        <p:spPr>
          <a:xfrm>
            <a:off x="341697" y="2098888"/>
            <a:ext cx="8229600" cy="15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Utilizzare parte del testo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la descrive 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cercare la frase su Google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Probabilmente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otterremo una lista di siti che ne parlano e troveremo diverse discussioni su di essa, semplificandoci così la ricerca sulle fonti e sulla attendibilità della stessa.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5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Schema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01" name="Google Shape;201;p5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«Flusso» per verificare l’attendibilità di una notizia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5"/>
          <p:cNvSpPr txBox="1"/>
          <p:nvPr/>
        </p:nvSpPr>
        <p:spPr>
          <a:xfrm>
            <a:off x="341697" y="2048858"/>
            <a:ext cx="8229600" cy="15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Calibri"/>
              <a:buAutoNum type="arabicPeriod" startAt="2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Ricercare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il nome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(o presunto tale)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dell’autore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della notizia su Google.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90000"/>
              <a:buFont typeface="Arial" panose="020B0604020202020204" pitchFamily="34" charset="0"/>
              <a:buChar char="•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È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fondata la sua reputazione? 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90000"/>
              <a:buFont typeface="Arial" panose="020B0604020202020204" pitchFamily="34" charset="0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È discutibile per la mancanza di pubblicazioni o l’eventuale controversia delle stesse? 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6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Schema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09" name="Google Shape;209;p6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«Flusso» per verificare l’attendibilità di una notizia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6"/>
          <p:cNvSpPr txBox="1"/>
          <p:nvPr/>
        </p:nvSpPr>
        <p:spPr>
          <a:xfrm>
            <a:off x="341697" y="2073491"/>
            <a:ext cx="8229600" cy="15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Calibri"/>
              <a:buAutoNum type="arabicPeriod" startAt="3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Verifica la data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 pubblicazione.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90000"/>
              <a:buFont typeface="Arial" panose="020B0604020202020204" pitchFamily="34" charset="0"/>
              <a:buChar char="•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una notizia importante è rimasta congelata nel tempo, ci sono forti probabilità che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sia una bufala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90000"/>
              <a:buFont typeface="Arial" panose="020B0604020202020204" pitchFamily="34" charset="0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fatto importante ha sempre un seguito di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verifica, discussione e aggiornamento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4E9CBA"/>
                </a:solidFill>
              </a:rPr>
              <a:t>Strumenti «</a:t>
            </a:r>
            <a:r>
              <a:rPr lang="it-IT" sz="2500" b="1" dirty="0" err="1">
                <a:solidFill>
                  <a:srgbClr val="4E9CBA"/>
                </a:solidFill>
              </a:rPr>
              <a:t>antibufale</a:t>
            </a:r>
            <a:r>
              <a:rPr lang="it-IT" sz="2500" b="1" dirty="0">
                <a:solidFill>
                  <a:srgbClr val="4E9CBA"/>
                </a:solidFill>
              </a:rPr>
              <a:t>»</a:t>
            </a:r>
            <a:endParaRPr sz="2500" b="1" dirty="0">
              <a:solidFill>
                <a:srgbClr val="4E9CBA"/>
              </a:solidFill>
            </a:endParaRPr>
          </a:p>
        </p:txBody>
      </p:sp>
      <p:sp>
        <p:nvSpPr>
          <p:cNvPr id="217" name="Google Shape;217;p7"/>
          <p:cNvSpPr txBox="1"/>
          <p:nvPr/>
        </p:nvSpPr>
        <p:spPr>
          <a:xfrm>
            <a:off x="341697" y="1104957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Alcuni siti web che aiutano a capire se una notizia è attendibile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7"/>
          <p:cNvSpPr txBox="1"/>
          <p:nvPr/>
        </p:nvSpPr>
        <p:spPr>
          <a:xfrm>
            <a:off x="341697" y="1550446"/>
            <a:ext cx="8229600" cy="2670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 Internet ci sono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diversi siti internet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che si occupano di smascherare notizie false (</a:t>
            </a: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Fake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news) o bufale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Bufale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tanto al chilo (</a:t>
            </a:r>
            <a:r>
              <a:rPr lang="it-IT" sz="1800" b="0" i="0" u="sng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4"/>
              </a:rPr>
              <a:t>www.butac.it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)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Bufale.net (</a:t>
            </a:r>
            <a:r>
              <a:rPr lang="it-IT" sz="1800" b="0" i="0" u="sng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5"/>
              </a:rPr>
              <a:t>www.bufale.net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Bufalopedia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(</a:t>
            </a:r>
            <a:r>
              <a:rPr lang="it-IT" sz="1800" b="0" i="0" u="sng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6"/>
              </a:rPr>
              <a:t>https://bufalopedia.blogspot.com/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 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MedBunker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(</a:t>
            </a:r>
            <a:r>
              <a:rPr lang="it-IT" sz="1800" b="0" i="0" u="sng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7"/>
              </a:rPr>
              <a:t>www.medbunker.blogspot.com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CICAP (</a:t>
            </a:r>
            <a:r>
              <a:rPr lang="it-IT" sz="1800" b="0" i="0" u="sng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8"/>
              </a:rPr>
              <a:t>www.cicap.org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FAKE or FACT – Motore di ricerca in diversi siti </a:t>
            </a:r>
            <a:r>
              <a:rPr lang="it-IT" sz="1800" b="0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antibufala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(</a:t>
            </a:r>
            <a:r>
              <a:rPr lang="it-IT" sz="1800" b="0" i="0" u="sng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9"/>
              </a:rPr>
              <a:t>http://www.fakeorfact.it/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 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769af8826_0_0"/>
          <p:cNvSpPr txBox="1">
            <a:spLocks noGrp="1"/>
          </p:cNvSpPr>
          <p:nvPr>
            <p:ph type="title"/>
          </p:nvPr>
        </p:nvSpPr>
        <p:spPr>
          <a:xfrm>
            <a:off x="241495" y="459595"/>
            <a:ext cx="8589238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Glossario termini </a:t>
            </a:r>
            <a:endParaRPr sz="2500" dirty="0"/>
          </a:p>
        </p:txBody>
      </p:sp>
      <p:sp>
        <p:nvSpPr>
          <p:cNvPr id="224" name="Google Shape;224;g4769af8826_0_0"/>
          <p:cNvSpPr txBox="1">
            <a:spLocks noGrp="1"/>
          </p:cNvSpPr>
          <p:nvPr>
            <p:ph type="body" idx="1"/>
          </p:nvPr>
        </p:nvSpPr>
        <p:spPr>
          <a:xfrm>
            <a:off x="628650" y="1369223"/>
            <a:ext cx="7886700" cy="24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Char char="•"/>
            </a:pPr>
            <a:r>
              <a:rPr lang="it-IT" sz="1800" b="1" dirty="0"/>
              <a:t>Bufala:</a:t>
            </a:r>
            <a:r>
              <a:rPr lang="it-IT" sz="1800" dirty="0"/>
              <a:t> Una bufala è un espediente con cui qualcuno dice alla gente una bugia, con lo scopo di ingannare o frodare.</a:t>
            </a:r>
            <a:endParaRPr sz="1800" dirty="0"/>
          </a:p>
          <a:p>
            <a:pPr marL="171450" lvl="0" indent="-1714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90000"/>
              <a:buChar char="•"/>
            </a:pPr>
            <a:r>
              <a:rPr lang="it-IT" sz="1800" b="1" dirty="0" err="1"/>
              <a:t>Fake</a:t>
            </a:r>
            <a:r>
              <a:rPr lang="it-IT" sz="1800" b="1" dirty="0"/>
              <a:t> (news)</a:t>
            </a:r>
            <a:r>
              <a:rPr lang="it-IT" sz="1800" dirty="0"/>
              <a:t>: Un termine inglese che sta a significare «falso», «contraffatto», «alterato». Può essere associato ad una notizia falsa (</a:t>
            </a:r>
            <a:r>
              <a:rPr lang="it-IT" sz="1800" dirty="0" err="1"/>
              <a:t>fake</a:t>
            </a:r>
            <a:r>
              <a:rPr lang="it-IT" sz="1800" dirty="0"/>
              <a:t> news) o ad un profilo di una persona inesistente.</a:t>
            </a:r>
            <a:endParaRPr sz="1800" dirty="0"/>
          </a:p>
          <a:p>
            <a:pPr marL="171450" lvl="0" indent="-171450" algn="l" rtl="0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Clr>
                <a:schemeClr val="dk1"/>
              </a:buClr>
              <a:buSzPct val="90000"/>
              <a:buChar char="•"/>
            </a:pPr>
            <a:r>
              <a:rPr lang="it-IT" sz="1800" b="1" dirty="0" err="1"/>
              <a:t>Hoax</a:t>
            </a:r>
            <a:r>
              <a:rPr lang="it-IT" sz="1800" dirty="0"/>
              <a:t>: Termine inglese che significa «burla»; «beffa», «falso allarme». </a:t>
            </a:r>
            <a:endParaRPr sz="1800" b="1" dirty="0"/>
          </a:p>
          <a:p>
            <a:pPr marL="171450" lvl="0" indent="-171450" algn="l" rtl="0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Clr>
                <a:schemeClr val="dk1"/>
              </a:buClr>
              <a:buSzPct val="90000"/>
              <a:buChar char="•"/>
            </a:pPr>
            <a:r>
              <a:rPr lang="it-IT" sz="1800" b="1" dirty="0"/>
              <a:t>Link</a:t>
            </a:r>
            <a:r>
              <a:rPr lang="it-IT" sz="1800" dirty="0"/>
              <a:t>: Abbreviazione del termine hyperlink, indica il collegamento ipertestuale di una pagina web verso un altro contenuto (pagina, documento, file).</a:t>
            </a:r>
            <a:endParaRPr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PE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554</Words>
  <Application>Microsoft Office PowerPoint</Application>
  <PresentationFormat>Presentazione su schermo (16:9)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Tema di Office</vt:lpstr>
      <vt:lpstr>slide PEI</vt:lpstr>
      <vt:lpstr>Valutare dati, informazioni e contenuti digitali</vt:lpstr>
      <vt:lpstr>Introduzione  </vt:lpstr>
      <vt:lpstr>Affidabilità ed attendibilità delle notizie</vt:lpstr>
      <vt:lpstr>Le fonti attendibili</vt:lpstr>
      <vt:lpstr>Schema</vt:lpstr>
      <vt:lpstr>Schema</vt:lpstr>
      <vt:lpstr>Schema</vt:lpstr>
      <vt:lpstr>Strumenti «antibufale»</vt:lpstr>
      <vt:lpstr>Glossario termini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Valutare dati, informazioni e contenuti digitali</dc:title>
  <dc:creator>Multindimedia di Roger Ottani</dc:creator>
  <cp:lastModifiedBy>rodolfo</cp:lastModifiedBy>
  <cp:revision>5</cp:revision>
  <dcterms:created xsi:type="dcterms:W3CDTF">2019-03-12T11:50:43Z</dcterms:created>
  <dcterms:modified xsi:type="dcterms:W3CDTF">2019-11-28T16:01:44Z</dcterms:modified>
</cp:coreProperties>
</file>