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c4/la8e4eNvh1QJEBqFhHWyxR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8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76a6dd52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476a6dd5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76a6dd52f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476a6dd5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76a6dd52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476a6dd52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76a6dd52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476a6dd52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6a6dd52f_0_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476a6dd52f_0_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g476a6dd52f_0_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476a6dd52f_0_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476a6dd52f_0_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6a6dd52f_0_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  <a:defRPr sz="2700" b="1">
                <a:solidFill>
                  <a:srgbClr val="489BBB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476a6dd52f_0_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6a6dd52f_0_3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476a6dd52f_0_3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g476a6dd52f_0_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476a6dd52f_0_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476a6dd52f_0_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6a6dd52f_0_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476a6dd52f_0_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476a6dd52f_0_4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476a6dd52f_0_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476a6dd52f_0_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476a6dd52f_0_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76a6dd52f_0_4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476a6dd52f_0_4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2" name="Google Shape;112;g476a6dd52f_0_4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476a6dd52f_0_4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g476a6dd52f_0_4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476a6dd52f_0_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476a6dd52f_0_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476a6dd52f_0_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76a6dd52f_0_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476a6dd52f_0_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476a6dd52f_0_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476a6dd52f_0_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76a6dd52f_0_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476a6dd52f_0_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476a6dd52f_0_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76a6dd52f_0_6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476a6dd52f_0_6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0" name="Google Shape;130;g476a6dd52f_0_6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1" name="Google Shape;131;g476a6dd52f_0_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476a6dd52f_0_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476a6dd52f_0_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  <a:defRPr sz="2700" b="1">
                <a:solidFill>
                  <a:srgbClr val="489BB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76a6dd52f_0_7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476a6dd52f_0_7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g476a6dd52f_0_7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8" name="Google Shape;138;g476a6dd52f_0_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476a6dd52f_0_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476a6dd52f_0_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76a6dd52f_0_8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476a6dd52f_0_8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476a6dd52f_0_8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476a6dd52f_0_8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476a6dd52f_0_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76a6dd52f_0_8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476a6dd52f_0_8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476a6dd52f_0_8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476a6dd52f_0_8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476a6dd52f_0_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76a6dd52f_0_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476a6dd52f_0_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476a6dd52f_0_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476a6dd52f_0_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476a6dd52f_0_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www.pcloud.com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edrive.live.com/" TargetMode="External"/><Relationship Id="rId5" Type="http://schemas.openxmlformats.org/officeDocument/2006/relationships/hyperlink" Target="https://www.dropbox.com/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s://drive.google.com/" TargetMode="Externa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"/>
          <p:cNvSpPr txBox="1">
            <a:spLocks noGrp="1"/>
          </p:cNvSpPr>
          <p:nvPr>
            <p:ph type="ctrTitle"/>
          </p:nvPr>
        </p:nvSpPr>
        <p:spPr>
          <a:xfrm>
            <a:off x="4957011" y="1223784"/>
            <a:ext cx="4118236" cy="145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lang="it-IT" sz="3300" b="1">
                <a:solidFill>
                  <a:srgbClr val="4E9CBA"/>
                </a:solidFill>
              </a:rPr>
              <a:t>Servizi Cloud</a:t>
            </a:r>
            <a:br>
              <a:rPr lang="it-IT" sz="3300" b="1">
                <a:solidFill>
                  <a:srgbClr val="4E9CBA"/>
                </a:solidFill>
              </a:rPr>
            </a:br>
            <a:r>
              <a:rPr lang="it-IT" sz="2000" b="1">
                <a:solidFill>
                  <a:srgbClr val="4E9CBA"/>
                </a:solidFill>
              </a:rPr>
              <a:t>(salvare, organizzare, condividere)</a:t>
            </a:r>
            <a:endParaRPr sz="1100" b="1">
              <a:solidFill>
                <a:srgbClr val="4E9CBA"/>
              </a:solidFill>
            </a:endParaRPr>
          </a:p>
        </p:txBody>
      </p:sp>
      <p:sp>
        <p:nvSpPr>
          <p:cNvPr id="159" name="Google Shape;159;p1"/>
          <p:cNvSpPr txBox="1">
            <a:spLocks noGrp="1"/>
          </p:cNvSpPr>
          <p:nvPr>
            <p:ph type="subTitle" idx="1"/>
          </p:nvPr>
        </p:nvSpPr>
        <p:spPr>
          <a:xfrm>
            <a:off x="5095889" y="2923285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530"/>
              <a:buNone/>
            </a:pPr>
            <a:r>
              <a:rPr lang="it-IT" sz="1530" b="1">
                <a:solidFill>
                  <a:srgbClr val="17A25F"/>
                </a:solidFill>
              </a:rPr>
              <a:t>Roger Ottani</a:t>
            </a:r>
            <a:endParaRPr sz="1530" b="1">
              <a:solidFill>
                <a:srgbClr val="17A25F"/>
              </a:solidFill>
            </a:endParaRPr>
          </a:p>
          <a:p>
            <a:pPr marL="0" lvl="0" indent="0" algn="ctr" rtl="0">
              <a:lnSpc>
                <a:spcPct val="65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</a:pPr>
            <a:r>
              <a:rPr lang="it-IT" sz="1360">
                <a:solidFill>
                  <a:schemeClr val="dk1"/>
                </a:solidFill>
              </a:rPr>
              <a:t>Area progettazione e contenuti</a:t>
            </a:r>
            <a:endParaRPr sz="136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258429" y="379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4E9CBA"/>
                </a:solidFill>
              </a:rPr>
              <a:t>Condivisione</a:t>
            </a:r>
            <a:endParaRPr dirty="0"/>
          </a:p>
        </p:txBody>
      </p:sp>
      <p:sp>
        <p:nvSpPr>
          <p:cNvPr id="232" name="Google Shape;232;p33"/>
          <p:cNvSpPr txBox="1"/>
          <p:nvPr/>
        </p:nvSpPr>
        <p:spPr>
          <a:xfrm>
            <a:off x="341697" y="1780069"/>
            <a:ext cx="4722139" cy="234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Condivisione Pubblica: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avviene con la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distribuzione di un collegamento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(link) inviabile attraverso un servizio di messaggistica come la posta elettronica o un social network disponibile come App sugli smartphone.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it-IT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Condivisione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Privata: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avviene con la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sincronizzazione di risorse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all’interno del proprio spazio di archiviazione,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 utenti del medesimo servizio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341697" y="909820"/>
            <a:ext cx="8229600" cy="39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lang="it-IT" sz="1800" b="1" i="0" u="none" strike="noStrike" cap="none" dirty="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Tipologie di condivisione:</a:t>
            </a:r>
            <a:endParaRPr sz="1800" b="1" i="0" u="none" strike="noStrike" cap="none" dirty="0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836" y="1780070"/>
            <a:ext cx="3778583" cy="21372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Cloud Storage</a:t>
            </a:r>
            <a:endParaRPr/>
          </a:p>
        </p:txBody>
      </p:sp>
      <p:sp>
        <p:nvSpPr>
          <p:cNvPr id="240" name="Google Shape;240;p11"/>
          <p:cNvSpPr txBox="1"/>
          <p:nvPr/>
        </p:nvSpPr>
        <p:spPr>
          <a:xfrm>
            <a:off x="425587" y="1804683"/>
            <a:ext cx="8231851" cy="225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archiviare file e cartelle nel web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per accedervi sempre, dal computer, dal tablet, dallo smartphone o qualunque altro dispositivo con accesso ad internet. In questo spazio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salvare qualsiasi tipo di file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it-IT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distribuire contenuti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(file o cartelle) inviando per email solo il collegamento (link) senza allegarli al messaggio.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it-IT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condividere contenuti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collaborare alla produzione o modifica di file, per condividere uno spazio dove mettere o prelevare file.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369287" y="1125536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lang="it-IT" sz="1800" b="1" i="0" u="none" strike="noStrike" cap="none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Rivediamo un attimo a cosa servono questi servizi Cloud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Account Cloud</a:t>
            </a:r>
            <a:endParaRPr sz="2500" b="1">
              <a:solidFill>
                <a:srgbClr val="4E9CBA"/>
              </a:solidFill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476388" y="1669216"/>
            <a:ext cx="5547374" cy="228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accedere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 servizi Cloud il nostro dispositivo deve essere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connesso alla rete Internet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dobbiamo disporre di un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fruire dei servizi che ci interessano (username e password) e di un qualsiasi programma per la navigazione su Internet (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 il quale collegarci al servizio digitando l’indirizzo appropriato.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0255" y="1979802"/>
            <a:ext cx="2538185" cy="19039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Cloud Storage</a:t>
            </a: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399190" y="1710834"/>
            <a:ext cx="8422080" cy="75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questi servizi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offrono un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gratuito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possibile aumentare lo spazio e funzionalità attivando un abbonamento a pagamento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369287" y="1125536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lang="it-IT" sz="1800" b="1" i="0" u="none" strike="noStrike" cap="none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Alcuni servizi Cloud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6980768" y="2499232"/>
            <a:ext cx="208703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pCloud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https://www.pcloud.com</a:t>
            </a:r>
            <a:r>
              <a:rPr lang="it-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GB gratis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129449" y="2499232"/>
            <a:ext cx="208901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Drive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https://drive.google.com</a:t>
            </a:r>
            <a:r>
              <a:rPr lang="it-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GB gratis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4610230" y="2483843"/>
            <a:ext cx="226906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Dropbox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https://www.dropbox.com/</a:t>
            </a:r>
            <a:r>
              <a:rPr lang="it-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GB gratis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2319932" y="2499232"/>
            <a:ext cx="218882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OneDrive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https://onedrive.live.com</a:t>
            </a:r>
            <a:r>
              <a:rPr lang="it-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GB gratis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 rotWithShape="1">
          <a:blip r:embed="rId7">
            <a:alphaModFix/>
          </a:blip>
          <a:srcRect l="11602" t="12486" r="11492" b="18120"/>
          <a:stretch/>
        </p:blipFill>
        <p:spPr>
          <a:xfrm>
            <a:off x="653688" y="3344329"/>
            <a:ext cx="972000" cy="87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28410" y="3296846"/>
            <a:ext cx="972000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9">
            <a:alphaModFix/>
          </a:blip>
          <a:srcRect l="18601" t="7571" r="18025" b="29052"/>
          <a:stretch/>
        </p:blipFill>
        <p:spPr>
          <a:xfrm>
            <a:off x="5203132" y="3249363"/>
            <a:ext cx="972000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 rotWithShape="1">
          <a:blip r:embed="rId10">
            <a:alphaModFix/>
          </a:blip>
          <a:srcRect l="10164" t="13169" r="9670" b="30205"/>
          <a:stretch/>
        </p:blipFill>
        <p:spPr>
          <a:xfrm>
            <a:off x="7499095" y="3392064"/>
            <a:ext cx="972000" cy="68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4E9CBA"/>
                </a:solidFill>
              </a:rPr>
              <a:t>Account Google Drive</a:t>
            </a:r>
            <a:endParaRPr dirty="0"/>
          </a:p>
        </p:txBody>
      </p:sp>
      <p:sp>
        <p:nvSpPr>
          <p:cNvPr id="269" name="Google Shape;269;p13"/>
          <p:cNvSpPr txBox="1"/>
          <p:nvPr/>
        </p:nvSpPr>
        <p:spPr>
          <a:xfrm>
            <a:off x="450988" y="1525283"/>
            <a:ext cx="5891322" cy="228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L'Account Google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dà diritto a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GB di spazio di archiviazione gratuito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utilizzato da Google Drive,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Foto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permetterti di archiviare file, salvare allegati email ed effettuare il backup di foto e video.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509" y="1804683"/>
            <a:ext cx="1841003" cy="238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76a6dd52f_0_0"/>
          <p:cNvSpPr txBox="1">
            <a:spLocks noGrp="1"/>
          </p:cNvSpPr>
          <p:nvPr>
            <p:ph type="title"/>
          </p:nvPr>
        </p:nvSpPr>
        <p:spPr>
          <a:xfrm>
            <a:off x="241495" y="4595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lang="it-IT" sz="2500" dirty="0"/>
              <a:t>Glossario termini 1/4</a:t>
            </a:r>
            <a:endParaRPr sz="2500" dirty="0"/>
          </a:p>
        </p:txBody>
      </p:sp>
      <p:sp>
        <p:nvSpPr>
          <p:cNvPr id="276" name="Google Shape;276;g476a6dd52f_0_0"/>
          <p:cNvSpPr txBox="1">
            <a:spLocks noGrp="1"/>
          </p:cNvSpPr>
          <p:nvPr>
            <p:ph type="body" idx="1"/>
          </p:nvPr>
        </p:nvSpPr>
        <p:spPr>
          <a:xfrm>
            <a:off x="628650" y="1369224"/>
            <a:ext cx="78867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Account</a:t>
            </a:r>
            <a:r>
              <a:rPr lang="it-IT" sz="1800" dirty="0"/>
              <a:t>: Un account online, come un conto bancario, un indirizzo email, un profilo sul social network, è un accordo con un fornitore di servizi che dà diritto al titolare  dell'account di svolgere attività sul servizio.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App</a:t>
            </a:r>
            <a:r>
              <a:rPr lang="it-IT" sz="1800" dirty="0"/>
              <a:t>: Contrazione del temine </a:t>
            </a:r>
            <a:r>
              <a:rPr lang="it-IT" sz="1800" dirty="0" err="1"/>
              <a:t>application</a:t>
            </a:r>
            <a:r>
              <a:rPr lang="it-IT" sz="1800" dirty="0"/>
              <a:t> che significa applicazione. Viene utilizzato per indicare programmi per dispositivi mobili (smartphone o tablet).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it-IT" sz="1800" b="1" dirty="0"/>
              <a:t>Backup:</a:t>
            </a:r>
            <a:r>
              <a:rPr lang="it-IT" sz="1800" dirty="0"/>
              <a:t> Il procedimento che viene effettuato per creare una copia di sicurezza dei dati e dei programmi contenuti in un dispositivo.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ts val="1800"/>
              <a:buChar char="•"/>
            </a:pPr>
            <a:r>
              <a:rPr lang="it-IT" sz="1800" b="1" dirty="0"/>
              <a:t>Cloud:</a:t>
            </a:r>
            <a:r>
              <a:rPr lang="it-IT" sz="1800" dirty="0"/>
              <a:t> Termine che indica le risorse disponibili su Internet che consentono di memorizzare informazione e utilizzare programmi direttamente su Internet.</a:t>
            </a:r>
            <a:endParaRPr sz="1800" dirty="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76a6dd52f_0_5"/>
          <p:cNvSpPr txBox="1">
            <a:spLocks noGrp="1"/>
          </p:cNvSpPr>
          <p:nvPr>
            <p:ph type="body" idx="1"/>
          </p:nvPr>
        </p:nvSpPr>
        <p:spPr>
          <a:xfrm>
            <a:off x="628650" y="1149092"/>
            <a:ext cx="818515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Condivisione</a:t>
            </a:r>
            <a:r>
              <a:rPr lang="it-IT" sz="1800" dirty="0"/>
              <a:t>: Rendere disponibili risorse  (file e cartelle) con altre persone.</a:t>
            </a: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Giga byte / GB</a:t>
            </a:r>
            <a:r>
              <a:rPr lang="it-IT" sz="1800" dirty="0"/>
              <a:t>: Il byte è una unità di misura di memoria, essendo molto piccolo vengono utilizzati i multipli. KB (kilobyte): mille byte; MB (megabyte): un </a:t>
            </a:r>
            <a:r>
              <a:rPr lang="it-IT" sz="1800" dirty="0" err="1"/>
              <a:t>milone</a:t>
            </a:r>
            <a:r>
              <a:rPr lang="it-IT" sz="1800" dirty="0"/>
              <a:t> di byte; GB (gigabyte): un miliardo di byte; TB (</a:t>
            </a:r>
            <a:r>
              <a:rPr lang="it-IT" sz="1800" dirty="0" err="1"/>
              <a:t>terabyte</a:t>
            </a:r>
            <a:r>
              <a:rPr lang="it-IT" sz="1800" dirty="0"/>
              <a:t>): mille miliardi di byte. Una immagine su internet può "pesare" qualche centinaia di KB; una canzone qualche MB; un film qualche GB.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Hardware / HW</a:t>
            </a:r>
            <a:r>
              <a:rPr lang="it-IT" sz="1800" dirty="0"/>
              <a:t>: Hardware (H/W) si riferisce agli elementi fisici che compongono un computer o qualsiasi altro dispositivo digitale e che sono fisicamente tangibili. (monitor, i componenti interni, le batterie ecc.)..</a:t>
            </a:r>
            <a:endParaRPr sz="1800" b="1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Password</a:t>
            </a:r>
            <a:r>
              <a:rPr lang="it-IT" sz="1800" dirty="0"/>
              <a:t>: La parola segreta utilizzata in abbinamento al nome utente (username) che garantisce e protegge l'accesso a servizi (email, profilo social network).</a:t>
            </a:r>
            <a:endParaRPr sz="1800" b="1" dirty="0"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5" name="Google Shape;275;g476a6dd52f_0_0"/>
          <p:cNvSpPr txBox="1">
            <a:spLocks/>
          </p:cNvSpPr>
          <p:nvPr/>
        </p:nvSpPr>
        <p:spPr>
          <a:xfrm>
            <a:off x="241495" y="4595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  <a:defRPr sz="2700" b="1" i="0" u="none" strike="noStrike" cap="none">
                <a:solidFill>
                  <a:srgbClr val="489B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500" dirty="0" smtClean="0"/>
              <a:t>Glossario termini 2/4</a:t>
            </a:r>
            <a:endParaRPr lang="it-IT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76a6dd52f_0_10"/>
          <p:cNvSpPr txBox="1">
            <a:spLocks noGrp="1"/>
          </p:cNvSpPr>
          <p:nvPr>
            <p:ph type="body" idx="1"/>
          </p:nvPr>
        </p:nvSpPr>
        <p:spPr>
          <a:xfrm>
            <a:off x="637117" y="1157559"/>
            <a:ext cx="78867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Sistema operativo</a:t>
            </a:r>
            <a:r>
              <a:rPr lang="it-IT" sz="1800" dirty="0"/>
              <a:t>: Il programma principale che gestisce il computer. Si avvia all’accensione e consente di gestire i vari programmi e i componenti del computer.</a:t>
            </a:r>
            <a:endParaRPr sz="1800" b="1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Storage</a:t>
            </a:r>
            <a:r>
              <a:rPr lang="it-IT" sz="1800" dirty="0"/>
              <a:t>: Servizio di memorizzazione e archiviazione dati presente su internet.</a:t>
            </a:r>
            <a:endParaRPr sz="1800" b="1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Tablet</a:t>
            </a:r>
            <a:r>
              <a:rPr lang="it-IT" sz="1800" dirty="0"/>
              <a:t>: Dispositivo mobile simile ad uno smartphone, con schermo solitamente di dimensioni superiori, non necessariamente necessita di una scheda telefonica (SIM) per funzionare.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it-IT" sz="1800" b="1" dirty="0"/>
              <a:t>Unità disco / HD: </a:t>
            </a:r>
            <a:r>
              <a:rPr lang="it-IT" sz="1800" dirty="0"/>
              <a:t>Indica quei supporti sui quali è possibile memorizzare informazioni (file e cartelle). Esistono varie tipologie, possono essere inserite all’interno del computer o all’esterno collegate con cavi.</a:t>
            </a:r>
            <a:endParaRPr sz="1800" dirty="0"/>
          </a:p>
          <a:p>
            <a:pPr marL="171450" lvl="0" indent="-571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5" name="Google Shape;275;g476a6dd52f_0_0"/>
          <p:cNvSpPr txBox="1">
            <a:spLocks noGrp="1"/>
          </p:cNvSpPr>
          <p:nvPr>
            <p:ph type="title"/>
          </p:nvPr>
        </p:nvSpPr>
        <p:spPr>
          <a:xfrm>
            <a:off x="241495" y="4595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lang="it-IT" sz="2500" dirty="0"/>
              <a:t>Glossario termini </a:t>
            </a:r>
            <a:r>
              <a:rPr lang="it-IT" sz="2500" dirty="0" smtClean="0"/>
              <a:t>3/4</a:t>
            </a:r>
            <a:endParaRPr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76a6dd52f_0_15"/>
          <p:cNvSpPr txBox="1">
            <a:spLocks noGrp="1"/>
          </p:cNvSpPr>
          <p:nvPr>
            <p:ph type="body" idx="1"/>
          </p:nvPr>
        </p:nvSpPr>
        <p:spPr>
          <a:xfrm>
            <a:off x="628650" y="1521625"/>
            <a:ext cx="7886700" cy="2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</a:pPr>
            <a:r>
              <a:rPr lang="it-IT" sz="1800" b="1" dirty="0"/>
              <a:t>USB</a:t>
            </a:r>
            <a:r>
              <a:rPr lang="it-IT" sz="1800" dirty="0"/>
              <a:t>: Acronimo di una parola inglese che indica una tipologia di connettori e cavi per i dispositivi. Esistono varie versioni e forme (micro-USB, mini-USB, USB-C).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it-IT" sz="1800" b="1" dirty="0"/>
              <a:t>Username:</a:t>
            </a:r>
            <a:r>
              <a:rPr lang="it-IT" sz="1800" dirty="0"/>
              <a:t> Nome utente da utilizzare insieme alla password per avere accesso ad un servizio (email, profilo social network). Spesso corrisponde ad un indirizzo email.</a:t>
            </a:r>
            <a:endParaRPr sz="18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800"/>
              <a:buChar char="•"/>
            </a:pPr>
            <a:r>
              <a:rPr lang="it-IT" sz="1800" b="1" dirty="0"/>
              <a:t>Web:</a:t>
            </a:r>
            <a:r>
              <a:rPr lang="it-IT" sz="1800" dirty="0"/>
              <a:t> Abbreviazione per indicare l'insieme dei servizi utilizzabili su internet (pagine web, sito web, applicazione web, ecc.).</a:t>
            </a: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800" dirty="0"/>
          </a:p>
          <a:p>
            <a:pPr marL="171450" lvl="0" indent="-571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5" name="Google Shape;275;g476a6dd52f_0_0"/>
          <p:cNvSpPr txBox="1">
            <a:spLocks noGrp="1"/>
          </p:cNvSpPr>
          <p:nvPr>
            <p:ph type="title"/>
          </p:nvPr>
        </p:nvSpPr>
        <p:spPr>
          <a:xfrm>
            <a:off x="241495" y="45959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lang="it-IT" sz="2500" dirty="0"/>
              <a:t>Glossario termini </a:t>
            </a:r>
            <a:r>
              <a:rPr lang="it-IT" sz="2500" dirty="0" smtClean="0"/>
              <a:t>4/4</a:t>
            </a:r>
            <a:endParaRPr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41495" y="45960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9BBB"/>
              </a:buClr>
              <a:buSzPts val="2700"/>
              <a:buFont typeface="Calibri"/>
              <a:buNone/>
            </a:pPr>
            <a:r>
              <a:rPr lang="it-IT" sz="2500" dirty="0"/>
              <a:t>Introduzione</a:t>
            </a:r>
            <a:r>
              <a:rPr lang="it-IT" dirty="0"/>
              <a:t>  </a:t>
            </a:r>
            <a:endParaRPr dirty="0"/>
          </a:p>
        </p:txBody>
      </p:sp>
      <p:sp>
        <p:nvSpPr>
          <p:cNvPr id="165" name="Google Shape;165;p32"/>
          <p:cNvSpPr txBox="1"/>
          <p:nvPr/>
        </p:nvSpPr>
        <p:spPr>
          <a:xfrm>
            <a:off x="628650" y="1369219"/>
            <a:ext cx="7886700" cy="289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Queste slide sono di accompagnamento alle lezioni dei corsi di Alfabetizzazione Digitale di Pane e Internet di secondo livello.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contenuti principali di queste slide sono: Cos’è il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 più importanti servizi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Riferimento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alla Competenza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DigComp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1.3 Gestire dati, informazioni e contenuti digitali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4E9CBA"/>
                </a:solidFill>
              </a:rPr>
              <a:t>Cos’è il Cloud?</a:t>
            </a:r>
            <a:endParaRPr sz="2500" b="1" dirty="0">
              <a:solidFill>
                <a:srgbClr val="4E9CBA"/>
              </a:solidFill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341697" y="1689234"/>
            <a:ext cx="5757099" cy="225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0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Cloud Computing (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nuvola informatica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abbreviato semplicemente in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intendono quei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servizi che vengono erogati attraverso la rete Internet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0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 questi servizi troviamo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l’archiviazione di dati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(storage) 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l’elaborazione dati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(software o programmi) o informazioni.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32" y="1913390"/>
            <a:ext cx="2474063" cy="185583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Cloud </a:t>
            </a:r>
            <a:endParaRPr/>
          </a:p>
        </p:txBody>
      </p:sp>
      <p:sp>
        <p:nvSpPr>
          <p:cNvPr id="178" name="Google Shape;178;p3"/>
          <p:cNvSpPr txBox="1"/>
          <p:nvPr/>
        </p:nvSpPr>
        <p:spPr>
          <a:xfrm>
            <a:off x="341698" y="2125966"/>
            <a:ext cx="5761300" cy="17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vantaggio principale consiste nel poter disporre di questi servizi attraverso diversi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dispositivi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(computer, smartphone, tablet, ecc.) e di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essere quindi legati ad un luogo fisico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998" y="2125966"/>
            <a:ext cx="2697055" cy="17362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Cloud: passaggio file da dispositivi diversi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380805" y="1649355"/>
            <a:ext cx="5684329" cy="20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possibile memorizzare le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fotografie sul Cloud con lo smartphone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visualizzarle su di un computer presso un Internet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in biblioteca.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Oppure scrivere un documento da un amico e, una volta memorizzato sul Cloud,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modificarlo da un'altra postazione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5134" y="1385320"/>
            <a:ext cx="2680119" cy="259098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 dirty="0">
                <a:solidFill>
                  <a:srgbClr val="4E9CBA"/>
                </a:solidFill>
              </a:rPr>
              <a:t>Cloud</a:t>
            </a:r>
            <a:endParaRPr dirty="0"/>
          </a:p>
        </p:txBody>
      </p:sp>
      <p:sp>
        <p:nvSpPr>
          <p:cNvPr id="192" name="Google Shape;192;p5"/>
          <p:cNvSpPr txBox="1"/>
          <p:nvPr/>
        </p:nvSpPr>
        <p:spPr>
          <a:xfrm>
            <a:off x="416527" y="1271022"/>
            <a:ext cx="8231851" cy="79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servizi offerti dal Cloud sono quindi accessibili in rete semplicemente usando un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un’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presente sul nostro dispositivo.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>
            <a:off x="2969425" y="2054700"/>
            <a:ext cx="3205149" cy="2059542"/>
            <a:chOff x="4383617" y="1863493"/>
            <a:chExt cx="6623293" cy="4255947"/>
          </a:xfrm>
        </p:grpSpPr>
        <p:pic>
          <p:nvPicPr>
            <p:cNvPr id="194" name="Google Shape;19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83617" y="4431044"/>
              <a:ext cx="2988733" cy="168839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5"/>
            <p:cNvGrpSpPr/>
            <p:nvPr/>
          </p:nvGrpSpPr>
          <p:grpSpPr>
            <a:xfrm>
              <a:off x="9010650" y="4397143"/>
              <a:ext cx="1996260" cy="1647947"/>
              <a:chOff x="9010650" y="4397143"/>
              <a:chExt cx="1996260" cy="1647947"/>
            </a:xfrm>
          </p:grpSpPr>
          <p:pic>
            <p:nvPicPr>
              <p:cNvPr id="196" name="Google Shape;196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534063" y="4921377"/>
                <a:ext cx="1123713" cy="11237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flipH="1">
                <a:off x="10044533" y="4431044"/>
                <a:ext cx="962377" cy="8950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010650" y="4397143"/>
                <a:ext cx="991659" cy="9916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9" name="Google Shape;199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7000" y="1863493"/>
              <a:ext cx="2533650" cy="2533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/>
            <p:nvPr/>
          </p:nvSpPr>
          <p:spPr>
            <a:xfrm rot="-3135397">
              <a:off x="5748491" y="3741205"/>
              <a:ext cx="676275" cy="3569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0B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 rot="3135397" flipH="1">
              <a:off x="9343718" y="3741205"/>
              <a:ext cx="676275" cy="3569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0BA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7187" y="2401959"/>
            <a:ext cx="1888826" cy="167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51823" y="2315049"/>
            <a:ext cx="1342849" cy="170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Cloud</a:t>
            </a:r>
            <a:endParaRPr/>
          </a:p>
        </p:txBody>
      </p:sp>
      <p:sp>
        <p:nvSpPr>
          <p:cNvPr id="209" name="Google Shape;209;p6"/>
          <p:cNvSpPr txBox="1"/>
          <p:nvPr/>
        </p:nvSpPr>
        <p:spPr>
          <a:xfrm>
            <a:off x="350163" y="1689234"/>
            <a:ext cx="8617279" cy="24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Autonomia rispetto ai dispositivi: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utilizzare lo stesso servizio Cloud da dispositivi diversi (PC, Smartphone) con sistemi operativi diversi (Windows,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iOS).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Memorizzazione delle informazioni senza hardware aggiuntivo: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salvare documenti, foto e quant’altro «fuori» dal dispositivo senza bisogno di chiavette USB, dischi o cavi di collegamento.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Condivisione: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condividere alcune informazioni con altri o con noi stessi (es. salvo un contenuto con lo smartphone e lo utilizzo con il pc o viceversa).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350163" y="1022320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lang="it-IT" sz="1800" b="1" i="0" u="none" strike="noStrike" cap="none" dirty="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I principali vantaggi del Cloud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 r="6806"/>
          <a:stretch/>
        </p:blipFill>
        <p:spPr>
          <a:xfrm>
            <a:off x="1099914" y="2941040"/>
            <a:ext cx="2309945" cy="14397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Cloud</a:t>
            </a:r>
            <a:endParaRPr/>
          </a:p>
        </p:txBody>
      </p:sp>
      <p:sp>
        <p:nvSpPr>
          <p:cNvPr id="217" name="Google Shape;217;p7"/>
          <p:cNvSpPr txBox="1"/>
          <p:nvPr/>
        </p:nvSpPr>
        <p:spPr>
          <a:xfrm>
            <a:off x="352917" y="1385099"/>
            <a:ext cx="8329802" cy="248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0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storage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il servizio per la conservazione dei nostri dati in remoto.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000"/>
              <a:buFont typeface="Arial" panose="020B0604020202020204" pitchFamily="34" charset="0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nostri documenti saranno </a:t>
            </a: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 raggiungibili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senza limitazioni di tempo e luogo da più dispositivi senza più la necessità di inviare i file a se stessi, salvare documenti su chiavetta USB o di utilizzare cavi per collegare due dispositivi.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341698" y="995983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lang="it-IT" sz="1800" b="1" i="0" u="none" strike="noStrike" cap="none" dirty="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Cloud storage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057" y="2941040"/>
            <a:ext cx="2159088" cy="14385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lang="it-IT" sz="2500" b="1">
                <a:solidFill>
                  <a:srgbClr val="4E9CBA"/>
                </a:solidFill>
              </a:rPr>
              <a:t>Condivisione file o cartelle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422909" y="1777924"/>
            <a:ext cx="5436024" cy="203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Condividere una risorsa significa renderla disponibile ad altri utenti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siano essi uno solo piuttosto che in grande numero.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9798" y="1913390"/>
            <a:ext cx="2345033" cy="2038524"/>
          </a:xfrm>
          <a:prstGeom prst="rect">
            <a:avLst/>
          </a:prstGeom>
          <a:solidFill>
            <a:srgbClr val="ECECEC"/>
          </a:solidFill>
          <a:ln w="571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019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 PE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PE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1087</Words>
  <Application>Microsoft Office PowerPoint</Application>
  <PresentationFormat>Presentazione su schermo (16:9)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slide PEI</vt:lpstr>
      <vt:lpstr>slide PEI</vt:lpstr>
      <vt:lpstr>Servizi Cloud (salvare, organizzare, condividere)</vt:lpstr>
      <vt:lpstr>Introduzione  </vt:lpstr>
      <vt:lpstr>Cos’è il Cloud?</vt:lpstr>
      <vt:lpstr>Cloud </vt:lpstr>
      <vt:lpstr>Cloud: passaggio file da dispositivi diversi</vt:lpstr>
      <vt:lpstr>Cloud</vt:lpstr>
      <vt:lpstr>Cloud</vt:lpstr>
      <vt:lpstr>Cloud</vt:lpstr>
      <vt:lpstr>Condivisione file o cartelle</vt:lpstr>
      <vt:lpstr>Condivisione</vt:lpstr>
      <vt:lpstr>Cloud Storage</vt:lpstr>
      <vt:lpstr>Account Cloud</vt:lpstr>
      <vt:lpstr>Cloud Storage</vt:lpstr>
      <vt:lpstr>Account Google Drive</vt:lpstr>
      <vt:lpstr>Glossario termini 1/4</vt:lpstr>
      <vt:lpstr>Presentazione standard di PowerPoint</vt:lpstr>
      <vt:lpstr>Glossario termini 3/4</vt:lpstr>
      <vt:lpstr>Glossario termini 4/4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 Cloud (salvare, organizzare, condividere)</dc:title>
  <dc:creator>Giuseppe Beghelli;Roger Ottani</dc:creator>
  <cp:lastModifiedBy>Roger Ottani</cp:lastModifiedBy>
  <cp:revision>2</cp:revision>
  <dcterms:created xsi:type="dcterms:W3CDTF">2019-03-12T11:50:43Z</dcterms:created>
  <dcterms:modified xsi:type="dcterms:W3CDTF">2019-09-11T17:31:53Z</dcterms:modified>
</cp:coreProperties>
</file>