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j/AQvBgrMqqT3zKF7blHz2A7wH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108" y="5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customschemas.google.com/relationships/presentationmetadata" Target="meta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8" name="Google Shape;238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9" name="Google Shape;249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7" name="Google Shape;257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8" name="Google Shape;258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fld id="{00000000-1234-1234-1234-123412341234}" type="slidenum">
              <a:rPr lang="it-IT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5" name="Google Shape;26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2" name="Google Shape;27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9" name="Google Shape;27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476a6b11c0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6" name="Google Shape;286;g476a6b11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476a6b11c0_0_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2" name="Google Shape;292;g476a6b11c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476a6b11c0_0_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8" name="Google Shape;298;g476a6b11c0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4" name="Google Shape;30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2" name="Google Shape;16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8" name="Google Shape;1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5" name="Google Shape;17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2" name="Google Shape;182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0" name="Google Shape;200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1" name="Google Shape;211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9" name="Google Shape;21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0" name="Google Shape;230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7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7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3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6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4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4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7"/>
          <p:cNvSpPr txBox="1">
            <a:spLocks noGrp="1"/>
          </p:cNvSpPr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7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4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4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76a6b11c0_0_26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g476a6b11c0_0_26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90" name="Google Shape;90;g476a6b11c0_0_2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g476a6b11c0_0_2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g476a6b11c0_0_2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476a6b11c0_0_3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89BBB"/>
              </a:buClr>
              <a:buSzPts val="2700"/>
              <a:buFont typeface="Calibri"/>
              <a:buNone/>
              <a:defRPr sz="2700" b="1">
                <a:solidFill>
                  <a:srgbClr val="489BBB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g476a6b11c0_0_32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76a6b11c0_0_35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g476a6b11c0_0_35"/>
          <p:cNvSpPr txBox="1">
            <a:spLocks noGrp="1"/>
          </p:cNvSpPr>
          <p:nvPr>
            <p:ph type="body" idx="1"/>
          </p:nvPr>
        </p:nvSpPr>
        <p:spPr>
          <a:xfrm>
            <a:off x="623888" y="3442098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9" name="Google Shape;99;g476a6b11c0_0_3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g476a6b11c0_0_3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g476a6b11c0_0_3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476a6b11c0_0_4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g476a6b11c0_0_4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g476a6b11c0_0_41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g476a6b11c0_0_4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g476a6b11c0_0_4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g476a6b11c0_0_4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476a6b11c0_0_48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g476a6b11c0_0_48"/>
          <p:cNvSpPr txBox="1">
            <a:spLocks noGrp="1"/>
          </p:cNvSpPr>
          <p:nvPr>
            <p:ph type="body" idx="1"/>
          </p:nvPr>
        </p:nvSpPr>
        <p:spPr>
          <a:xfrm>
            <a:off x="629842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12" name="Google Shape;112;g476a6b11c0_0_48"/>
          <p:cNvSpPr txBox="1">
            <a:spLocks noGrp="1"/>
          </p:cNvSpPr>
          <p:nvPr>
            <p:ph type="body" idx="2"/>
          </p:nvPr>
        </p:nvSpPr>
        <p:spPr>
          <a:xfrm>
            <a:off x="629842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g476a6b11c0_0_48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14" name="Google Shape;114;g476a6b11c0_0_48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g476a6b11c0_0_4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g476a6b11c0_0_4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g476a6b11c0_0_4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76a6b11c0_0_5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g476a6b11c0_0_5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g476a6b11c0_0_5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g476a6b11c0_0_5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476a6b11c0_0_6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g476a6b11c0_0_6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g476a6b11c0_0_6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476a6b11c0_0_66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g476a6b11c0_0_66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30" name="Google Shape;130;g476a6b11c0_0_66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131" name="Google Shape;131;g476a6b11c0_0_6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g476a6b11c0_0_6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g476a6b11c0_0_6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89BBB"/>
              </a:buClr>
              <a:buSzPts val="2700"/>
              <a:buFont typeface="Calibri"/>
              <a:buNone/>
              <a:defRPr sz="2700" b="1">
                <a:solidFill>
                  <a:srgbClr val="489BBB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8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76a6b11c0_0_73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g476a6b11c0_0_73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7" name="Google Shape;137;g476a6b11c0_0_73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138" name="Google Shape;138;g476a6b11c0_0_7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g476a6b11c0_0_7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g476a6b11c0_0_7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476a6b11c0_0_8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g476a6b11c0_0_80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g476a6b11c0_0_8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g476a6b11c0_0_8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g476a6b11c0_0_8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476a6b11c0_0_86"/>
          <p:cNvSpPr txBox="1">
            <a:spLocks noGrp="1"/>
          </p:cNvSpPr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g476a6b11c0_0_86"/>
          <p:cNvSpPr txBox="1">
            <a:spLocks noGrp="1"/>
          </p:cNvSpPr>
          <p:nvPr>
            <p:ph type="body" idx="1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g476a6b11c0_0_8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g476a6b11c0_0_8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g476a6b11c0_0_8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9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9"/>
          <p:cNvSpPr txBox="1"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0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0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4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1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1"/>
          <p:cNvSpPr txBox="1"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0" name="Google Shape;40;p41"/>
          <p:cNvSpPr txBox="1">
            <a:spLocks noGrp="1"/>
          </p:cNvSpPr>
          <p:nvPr>
            <p:ph type="body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41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2" name="Google Shape;42;p41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4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4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4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4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44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4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8" name="Google Shape;58;p44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9" name="Google Shape;59;p4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4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45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5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45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6" name="Google Shape;66;p4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4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6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76a6b11c0_0_2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g476a6b11c0_0_20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g476a6b11c0_0_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Google Shape;85;g476a6b11c0_0_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g476a6b11c0_0_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00"/>
              <a:buFont typeface="Calibri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1"/>
          <p:cNvSpPr txBox="1">
            <a:spLocks noGrp="1"/>
          </p:cNvSpPr>
          <p:nvPr>
            <p:ph type="ctrTitle"/>
          </p:nvPr>
        </p:nvSpPr>
        <p:spPr>
          <a:xfrm>
            <a:off x="4519749" y="1223784"/>
            <a:ext cx="4555498" cy="1451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3300"/>
              <a:buFont typeface="Calibri"/>
              <a:buNone/>
            </a:pPr>
            <a:r>
              <a:rPr lang="it-IT" sz="3300" b="1">
                <a:solidFill>
                  <a:srgbClr val="4E9CBA"/>
                </a:solidFill>
              </a:rPr>
              <a:t>Netiquette</a:t>
            </a:r>
            <a:br>
              <a:rPr lang="it-IT" sz="3300" b="1">
                <a:solidFill>
                  <a:srgbClr val="4E9CBA"/>
                </a:solidFill>
              </a:rPr>
            </a:br>
            <a:r>
              <a:rPr lang="it-IT" sz="600" b="1">
                <a:solidFill>
                  <a:srgbClr val="4E9CBA"/>
                </a:solidFill>
              </a:rPr>
              <a:t/>
            </a:r>
            <a:br>
              <a:rPr lang="it-IT" sz="600" b="1">
                <a:solidFill>
                  <a:srgbClr val="4E9CBA"/>
                </a:solidFill>
              </a:rPr>
            </a:br>
            <a:r>
              <a:rPr lang="it-IT" sz="1800" b="1">
                <a:solidFill>
                  <a:srgbClr val="4E9CBA"/>
                </a:solidFill>
              </a:rPr>
              <a:t>Comportamenti e modelli di comunicazione sulla rete</a:t>
            </a:r>
            <a:endParaRPr sz="1800" b="1">
              <a:solidFill>
                <a:srgbClr val="4E9CBA"/>
              </a:solidFill>
            </a:endParaRPr>
          </a:p>
        </p:txBody>
      </p:sp>
      <p:sp>
        <p:nvSpPr>
          <p:cNvPr id="159" name="Google Shape;159;p1"/>
          <p:cNvSpPr txBox="1">
            <a:spLocks noGrp="1"/>
          </p:cNvSpPr>
          <p:nvPr>
            <p:ph type="subTitle" idx="1"/>
          </p:nvPr>
        </p:nvSpPr>
        <p:spPr>
          <a:xfrm>
            <a:off x="5095889" y="2923285"/>
            <a:ext cx="3840479" cy="460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530"/>
              <a:buNone/>
            </a:pPr>
            <a:r>
              <a:rPr lang="it-IT" sz="1530" b="1">
                <a:solidFill>
                  <a:srgbClr val="17A25F"/>
                </a:solidFill>
              </a:rPr>
              <a:t>Roger Ottani</a:t>
            </a:r>
            <a:endParaRPr sz="1530" b="1">
              <a:solidFill>
                <a:srgbClr val="17A25F"/>
              </a:solidFill>
            </a:endParaRPr>
          </a:p>
          <a:p>
            <a:pPr marL="0" lvl="0" indent="0" algn="ctr" rtl="0">
              <a:lnSpc>
                <a:spcPct val="65000"/>
              </a:lnSpc>
              <a:spcBef>
                <a:spcPts val="272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</a:pPr>
            <a:r>
              <a:rPr lang="it-IT" sz="1360">
                <a:solidFill>
                  <a:schemeClr val="dk1"/>
                </a:solidFill>
              </a:rPr>
              <a:t>Area progettazione e contenuti</a:t>
            </a:r>
            <a:endParaRPr sz="136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4"/>
          <p:cNvSpPr txBox="1">
            <a:spLocks noGrp="1"/>
          </p:cNvSpPr>
          <p:nvPr>
            <p:ph type="title"/>
          </p:nvPr>
        </p:nvSpPr>
        <p:spPr>
          <a:xfrm>
            <a:off x="241495" y="52807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4E9CBA"/>
                </a:solidFill>
              </a:rPr>
              <a:t>Relazioni</a:t>
            </a:r>
            <a:r>
              <a:rPr lang="it-IT" sz="2500">
                <a:solidFill>
                  <a:srgbClr val="4E9CBA"/>
                </a:solidFill>
              </a:rPr>
              <a:t>: tre tipologie di relazioni su internet</a:t>
            </a:r>
            <a:endParaRPr sz="2500" b="1">
              <a:solidFill>
                <a:srgbClr val="4E9CBA"/>
              </a:solidFill>
            </a:endParaRPr>
          </a:p>
        </p:txBody>
      </p:sp>
      <p:sp>
        <p:nvSpPr>
          <p:cNvPr id="241" name="Google Shape;241;p34"/>
          <p:cNvSpPr txBox="1"/>
          <p:nvPr/>
        </p:nvSpPr>
        <p:spPr>
          <a:xfrm>
            <a:off x="341696" y="1022394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endParaRPr sz="1800" b="1" i="0" u="none" strike="noStrike" cap="non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34"/>
          <p:cNvSpPr txBox="1"/>
          <p:nvPr/>
        </p:nvSpPr>
        <p:spPr>
          <a:xfrm>
            <a:off x="341696" y="1617132"/>
            <a:ext cx="8079298" cy="2785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relazioni che si sviluppano all’interno di un Social Network sono simili a quelle reali, deve essere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gestita la fiducia verso i propri contatti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proprio come accade nella realtà.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0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Gruppi di WhatsApp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0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Forum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0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Blog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34"/>
          <p:cNvSpPr txBox="1"/>
          <p:nvPr/>
        </p:nvSpPr>
        <p:spPr>
          <a:xfrm>
            <a:off x="341696" y="1076625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it-IT" sz="1800" b="1" i="0" u="none" strike="noStrike" cap="none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La gestione delle relazioni sociali, le communities, un rapporto molti a molti.</a:t>
            </a:r>
            <a:endParaRPr sz="1800" b="1" i="0" u="none" strike="noStrike" cap="non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4" name="Google Shape;244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9200" y="3295213"/>
            <a:ext cx="1124294" cy="82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51027" y="3295213"/>
            <a:ext cx="1124294" cy="828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6" name="Google Shape;246;p34"/>
          <p:cNvCxnSpPr/>
          <p:nvPr/>
        </p:nvCxnSpPr>
        <p:spPr>
          <a:xfrm>
            <a:off x="4187427" y="3768480"/>
            <a:ext cx="719667" cy="0"/>
          </a:xfrm>
          <a:prstGeom prst="straightConnector1">
            <a:avLst/>
          </a:prstGeom>
          <a:noFill/>
          <a:ln w="38100" cap="flat" cmpd="sng">
            <a:solidFill>
              <a:srgbClr val="013952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5"/>
          <p:cNvSpPr txBox="1">
            <a:spLocks noGrp="1"/>
          </p:cNvSpPr>
          <p:nvPr>
            <p:ph type="title"/>
          </p:nvPr>
        </p:nvSpPr>
        <p:spPr>
          <a:xfrm>
            <a:off x="241495" y="52807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4E9CBA"/>
                </a:solidFill>
              </a:rPr>
              <a:t>Relazioni</a:t>
            </a:r>
            <a:r>
              <a:rPr lang="it-IT" sz="2500">
                <a:solidFill>
                  <a:srgbClr val="4E9CBA"/>
                </a:solidFill>
              </a:rPr>
              <a:t>: tre tipologie di relazioni su internet</a:t>
            </a:r>
            <a:endParaRPr sz="2500" b="1">
              <a:solidFill>
                <a:srgbClr val="4E9CBA"/>
              </a:solidFill>
            </a:endParaRPr>
          </a:p>
        </p:txBody>
      </p:sp>
      <p:sp>
        <p:nvSpPr>
          <p:cNvPr id="252" name="Google Shape;252;p35"/>
          <p:cNvSpPr txBox="1"/>
          <p:nvPr/>
        </p:nvSpPr>
        <p:spPr>
          <a:xfrm>
            <a:off x="341696" y="1022394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endParaRPr sz="1800" b="1" i="0" u="none" strike="noStrike" cap="non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p35"/>
          <p:cNvSpPr txBox="1"/>
          <p:nvPr/>
        </p:nvSpPr>
        <p:spPr>
          <a:xfrm>
            <a:off x="241495" y="1693333"/>
            <a:ext cx="8817839" cy="2586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Gestire accuratamente la propria privacy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in relazione al reale grado di conoscenza delle «amicizie» virtuali. </a:t>
            </a:r>
            <a:endParaRPr sz="1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Con le amicizie virtuali di cui non conosciamo la reale identità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evitiamo di condividere contatti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,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dati personali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,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contenuti privati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(soprattutto se riguardano terze persone). </a:t>
            </a:r>
            <a:endParaRPr sz="1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Facciamo attenzione agli “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amici degli amici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” evitando che possano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avere accesso alle informazioni e ai contenuti personali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.</a:t>
            </a:r>
            <a:endParaRPr sz="18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La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reputazione digitale è persistente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si diffonde velocemente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.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Mai diffamare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 parlare male di persone (soprattutto se non iscritte o comunque impossibilitate ad accorgersi del danno subito).</a:t>
            </a:r>
            <a:endParaRPr sz="1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Aft>
                <a:spcPts val="60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54" name="Google Shape;254;p35"/>
          <p:cNvSpPr txBox="1"/>
          <p:nvPr/>
        </p:nvSpPr>
        <p:spPr>
          <a:xfrm>
            <a:off x="341696" y="1076625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it-IT" sz="1800" b="1" i="0" u="none" strike="noStrike" cap="none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Contenuti generati dagli utenti, un rapporto uno a molti.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8"/>
          <p:cNvSpPr txBox="1">
            <a:spLocks noGrp="1"/>
          </p:cNvSpPr>
          <p:nvPr>
            <p:ph type="title"/>
          </p:nvPr>
        </p:nvSpPr>
        <p:spPr>
          <a:xfrm>
            <a:off x="241495" y="52807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4E9CBA"/>
                </a:solidFill>
              </a:rPr>
              <a:t>Reati e violazioni della legge</a:t>
            </a:r>
            <a:endParaRPr sz="2500" b="1">
              <a:solidFill>
                <a:srgbClr val="4E9CBA"/>
              </a:solidFill>
            </a:endParaRPr>
          </a:p>
        </p:txBody>
      </p:sp>
      <p:sp>
        <p:nvSpPr>
          <p:cNvPr id="261" name="Google Shape;261;p8"/>
          <p:cNvSpPr txBox="1"/>
          <p:nvPr/>
        </p:nvSpPr>
        <p:spPr>
          <a:xfrm>
            <a:off x="341697" y="1203857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lang="it-IT" sz="1800" b="1" i="0" u="none" strike="noStrike" cap="none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Alcuni comportamenti possono configurare reati</a:t>
            </a:r>
            <a:endParaRPr sz="1800" b="1" i="0" u="none" strike="noStrike" cap="non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8"/>
          <p:cNvSpPr txBox="1"/>
          <p:nvPr/>
        </p:nvSpPr>
        <p:spPr>
          <a:xfrm>
            <a:off x="341697" y="1778699"/>
            <a:ext cx="8297206" cy="216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ct val="90000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Alcuni comportamenti, al di là delle regole di buona educazione, possono portare gli autori a commettere veri e propri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reati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e, di conseguenza, a subire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procedimenti penali dalle conseguenze molto serie. </a:t>
            </a: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ct val="900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Reati informatici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ct val="900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Reati non informatici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ct val="90000"/>
              <a:buFont typeface="Calibri"/>
              <a:buNone/>
            </a:pPr>
            <a:endParaRPr sz="1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9"/>
          <p:cNvSpPr txBox="1">
            <a:spLocks noGrp="1"/>
          </p:cNvSpPr>
          <p:nvPr>
            <p:ph type="title"/>
          </p:nvPr>
        </p:nvSpPr>
        <p:spPr>
          <a:xfrm>
            <a:off x="241495" y="52807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4E9CBA"/>
                </a:solidFill>
              </a:rPr>
              <a:t>Reati informatici</a:t>
            </a:r>
            <a:endParaRPr sz="2500" b="1">
              <a:solidFill>
                <a:srgbClr val="4E9CBA"/>
              </a:solidFill>
            </a:endParaRPr>
          </a:p>
        </p:txBody>
      </p:sp>
      <p:sp>
        <p:nvSpPr>
          <p:cNvPr id="268" name="Google Shape;268;p9"/>
          <p:cNvSpPr txBox="1"/>
          <p:nvPr/>
        </p:nvSpPr>
        <p:spPr>
          <a:xfrm>
            <a:off x="341697" y="1139392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lang="it-IT" sz="1800" b="1" i="0" u="none" strike="noStrike" cap="none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Comportamenti vietati nell’ambito informatico</a:t>
            </a:r>
            <a:endParaRPr sz="1800" b="1" i="0" u="none" strike="noStrike" cap="non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9"/>
          <p:cNvSpPr txBox="1"/>
          <p:nvPr/>
        </p:nvSpPr>
        <p:spPr>
          <a:xfrm>
            <a:off x="341697" y="1689233"/>
            <a:ext cx="8505970" cy="231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Accesso abusivo ad un sistema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informatico o telematico.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Diffusione di programmi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diretti a danneggiare o interrompere un sistema informatico.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Detenzione e diffusione abusiva di codici di accesso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sistemi informatici o telematici.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Frode informatica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0"/>
          <p:cNvSpPr txBox="1">
            <a:spLocks noGrp="1"/>
          </p:cNvSpPr>
          <p:nvPr>
            <p:ph type="title"/>
          </p:nvPr>
        </p:nvSpPr>
        <p:spPr>
          <a:xfrm>
            <a:off x="241495" y="52807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4E9CBA"/>
                </a:solidFill>
              </a:rPr>
              <a:t>Reati non informatici</a:t>
            </a:r>
            <a:endParaRPr sz="2500" b="1">
              <a:solidFill>
                <a:srgbClr val="4E9CBA"/>
              </a:solidFill>
            </a:endParaRPr>
          </a:p>
        </p:txBody>
      </p:sp>
      <p:sp>
        <p:nvSpPr>
          <p:cNvPr id="275" name="Google Shape;275;p10"/>
          <p:cNvSpPr txBox="1"/>
          <p:nvPr/>
        </p:nvSpPr>
        <p:spPr>
          <a:xfrm>
            <a:off x="341695" y="1139392"/>
            <a:ext cx="8658371" cy="362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lang="it-IT" sz="1800" b="1" i="0" u="none" strike="noStrike" cap="none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Reati per i quali il ricorso alla tecnologia informatica non sia stato un fattore determinante </a:t>
            </a:r>
            <a:endParaRPr sz="1800" b="1" i="0" u="none" strike="noStrike" cap="non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10"/>
          <p:cNvSpPr txBox="1"/>
          <p:nvPr/>
        </p:nvSpPr>
        <p:spPr>
          <a:xfrm>
            <a:off x="341696" y="1913390"/>
            <a:ext cx="8802303" cy="2090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Aft>
                <a:spcPts val="1800"/>
              </a:spcAft>
              <a:buClr>
                <a:schemeClr val="dk1"/>
              </a:buClr>
              <a:buSzPct val="90000"/>
              <a:buFont typeface="Arial"/>
              <a:buChar char="•"/>
            </a:pP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Ingiuria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Offendere l'onore o il decoro di una persona anche attraverso scritti o disegni digitali.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Aft>
                <a:spcPts val="1800"/>
              </a:spcAft>
              <a:buClr>
                <a:schemeClr val="dk1"/>
              </a:buClr>
              <a:buSzPct val="90000"/>
              <a:buFont typeface="Arial"/>
              <a:buChar char="•"/>
            </a:pP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Diffamazione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Aggravante nel caso in cui l’offesa sia recata con un «mezzo di pubblicità» come un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 Network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Aft>
                <a:spcPts val="1800"/>
              </a:spcAft>
              <a:buClr>
                <a:schemeClr val="dk1"/>
              </a:buClr>
              <a:buSzPct val="90000"/>
              <a:buFont typeface="Arial"/>
              <a:buChar char="•"/>
            </a:pP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Violazione dei diritti d'autore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Scaricare, duplicare e diffondere materiale protetto dal copyright.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1"/>
          <p:cNvSpPr txBox="1">
            <a:spLocks noGrp="1"/>
          </p:cNvSpPr>
          <p:nvPr>
            <p:ph type="title"/>
          </p:nvPr>
        </p:nvSpPr>
        <p:spPr>
          <a:xfrm>
            <a:off x="241495" y="52807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lang="it-IT" sz="2500" b="1" dirty="0">
                <a:solidFill>
                  <a:srgbClr val="4E9CBA"/>
                </a:solidFill>
              </a:rPr>
              <a:t>Commissariato di Polizia Postale on-line </a:t>
            </a:r>
            <a:endParaRPr sz="2500" b="1" dirty="0">
              <a:solidFill>
                <a:srgbClr val="4E9CBA"/>
              </a:solidFill>
            </a:endParaRPr>
          </a:p>
        </p:txBody>
      </p:sp>
      <p:sp>
        <p:nvSpPr>
          <p:cNvPr id="282" name="Google Shape;282;p11"/>
          <p:cNvSpPr txBox="1"/>
          <p:nvPr/>
        </p:nvSpPr>
        <p:spPr>
          <a:xfrm>
            <a:off x="341696" y="1047119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lang="it-IT" sz="1800" b="1" i="0" u="none" strike="noStrike" cap="none" dirty="0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http://www.commissariatodips.it/</a:t>
            </a:r>
            <a:endParaRPr sz="1800" b="1" i="0" u="none" strike="noStrike" cap="none" dirty="0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11"/>
          <p:cNvSpPr txBox="1"/>
          <p:nvPr/>
        </p:nvSpPr>
        <p:spPr>
          <a:xfrm>
            <a:off x="341696" y="1689233"/>
            <a:ext cx="8514437" cy="231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sito web inserito all’interno del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Servizio Polizia Postale e delle Comunicazioni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gestito da investigatori, tecnici ed esperti che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garantiscono un servizio attivo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materie giuridiche e sociali.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«</a:t>
            </a:r>
            <a:r>
              <a:rPr lang="it-IT" sz="18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Richiedi informazioni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» e «</a:t>
            </a:r>
            <a:r>
              <a:rPr lang="it-IT" sz="18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Segnala Online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»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Anche su Facebook: </a:t>
            </a:r>
            <a:r>
              <a:rPr lang="it-IT" sz="1800" b="1" i="0" u="none" strike="noStrike" cap="none" dirty="0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https://www.facebook.com/commissariatodips/</a:t>
            </a:r>
            <a:endParaRPr sz="1800" b="1" i="0" u="none" strike="noStrike" cap="none" dirty="0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476a6b11c0_0_0"/>
          <p:cNvSpPr txBox="1">
            <a:spLocks noGrp="1"/>
          </p:cNvSpPr>
          <p:nvPr>
            <p:ph type="title"/>
          </p:nvPr>
        </p:nvSpPr>
        <p:spPr>
          <a:xfrm>
            <a:off x="241495" y="45959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89BBB"/>
              </a:buClr>
              <a:buSzPts val="2700"/>
              <a:buFont typeface="Calibri"/>
              <a:buNone/>
            </a:pPr>
            <a:r>
              <a:rPr lang="it-IT" sz="2500" dirty="0"/>
              <a:t>Glossario termini 1/3</a:t>
            </a:r>
            <a:endParaRPr sz="2500" dirty="0"/>
          </a:p>
        </p:txBody>
      </p:sp>
      <p:sp>
        <p:nvSpPr>
          <p:cNvPr id="289" name="Google Shape;289;g476a6b11c0_0_0"/>
          <p:cNvSpPr txBox="1">
            <a:spLocks noGrp="1"/>
          </p:cNvSpPr>
          <p:nvPr>
            <p:ph type="body" idx="1"/>
          </p:nvPr>
        </p:nvSpPr>
        <p:spPr>
          <a:xfrm>
            <a:off x="628650" y="1369224"/>
            <a:ext cx="7886700" cy="26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800"/>
              <a:buChar char="•"/>
            </a:pPr>
            <a:r>
              <a:rPr lang="it-IT" sz="1800" b="1" dirty="0"/>
              <a:t>Blog</a:t>
            </a:r>
            <a:r>
              <a:rPr lang="it-IT" sz="1800" dirty="0"/>
              <a:t>: Un blog è un diario online regolarmente aggiornato creato come un mini sito Web, in genere gestito da un singolo o un piccolo gruppo di persone. I blog di solito consentono commenti sul contenuto pubblicato.</a:t>
            </a:r>
            <a:endParaRPr sz="1800" dirty="0"/>
          </a:p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800"/>
              <a:buChar char="•"/>
            </a:pPr>
            <a:r>
              <a:rPr lang="it-IT" sz="1800" b="1" dirty="0"/>
              <a:t>Chat</a:t>
            </a:r>
            <a:r>
              <a:rPr lang="it-IT" sz="1800" dirty="0"/>
              <a:t>: Programmi di comunicazione istantanea su internet, utilizzati per fornire e ricevere assistenza e per comunicare in "stanze" dedicate a specifici argomenti.</a:t>
            </a:r>
            <a:endParaRPr sz="1800" dirty="0"/>
          </a:p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800"/>
              <a:buChar char="•"/>
            </a:pPr>
            <a:r>
              <a:rPr lang="it-IT" sz="1800" b="1" dirty="0"/>
              <a:t>Condivisione</a:t>
            </a:r>
            <a:r>
              <a:rPr lang="it-IT" sz="1800" dirty="0"/>
              <a:t>: Rendere disponibili risorse  (file e cartelle) con altre persone.</a:t>
            </a:r>
            <a:endParaRPr sz="1800" dirty="0"/>
          </a:p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ts val="1800"/>
              <a:buChar char="•"/>
            </a:pPr>
            <a:r>
              <a:rPr lang="it-IT" sz="1800" b="1" dirty="0" err="1"/>
              <a:t>Cyberbullismo</a:t>
            </a:r>
            <a:r>
              <a:rPr lang="it-IT" sz="1800" b="1" dirty="0"/>
              <a:t>:</a:t>
            </a:r>
            <a:r>
              <a:rPr lang="it-IT" sz="1800" dirty="0"/>
              <a:t> Il </a:t>
            </a:r>
            <a:r>
              <a:rPr lang="it-IT" sz="1800" dirty="0" err="1"/>
              <a:t>cyberbullismo</a:t>
            </a:r>
            <a:r>
              <a:rPr lang="it-IT" sz="1800" dirty="0"/>
              <a:t> è l'utilizzo della comunicazione elettronica per </a:t>
            </a:r>
            <a:r>
              <a:rPr lang="it-IT" sz="1800" dirty="0" err="1"/>
              <a:t>bullizzare</a:t>
            </a:r>
            <a:r>
              <a:rPr lang="it-IT" sz="1800" dirty="0"/>
              <a:t> una persona, in genere inviando ripetutamente messaggi di natura intimidatoria o minacciosa.</a:t>
            </a:r>
            <a:endParaRPr sz="1800" dirty="0"/>
          </a:p>
          <a:p>
            <a:pPr marL="171450" lvl="0" indent="-5715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800"/>
              <a:buNone/>
            </a:pPr>
            <a:endParaRPr sz="1800" dirty="0">
              <a:solidFill>
                <a:srgbClr val="FF0000"/>
              </a:solidFill>
            </a:endParaRPr>
          </a:p>
          <a:p>
            <a:pPr marL="171450" lvl="0" indent="-5715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800"/>
              <a:buNone/>
            </a:pPr>
            <a:endParaRPr sz="1800" dirty="0">
              <a:solidFill>
                <a:srgbClr val="FF0000"/>
              </a:solidFill>
            </a:endParaRPr>
          </a:p>
          <a:p>
            <a:pPr marL="171450" lvl="0" indent="-5715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800"/>
              <a:buNone/>
            </a:pPr>
            <a:endParaRPr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476a6b11c0_0_5"/>
          <p:cNvSpPr txBox="1">
            <a:spLocks noGrp="1"/>
          </p:cNvSpPr>
          <p:nvPr>
            <p:ph type="body" idx="1"/>
          </p:nvPr>
        </p:nvSpPr>
        <p:spPr>
          <a:xfrm>
            <a:off x="628650" y="1216825"/>
            <a:ext cx="78867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800"/>
              <a:buChar char="•"/>
            </a:pPr>
            <a:r>
              <a:rPr lang="it-IT" sz="1800" b="1" dirty="0"/>
              <a:t>Diritto d’autore</a:t>
            </a:r>
            <a:r>
              <a:rPr lang="it-IT" sz="1800" dirty="0"/>
              <a:t>: Il diritto d'autore è l'istituto giuridico che ha lo scopo di tutelare i frutti dell'attività intellettuale attraverso il riconoscimento all'autore originario dell'opera di una serie di diritti di carattere sia morale, sia patrimoniale.</a:t>
            </a:r>
            <a:endParaRPr sz="1800" dirty="0"/>
          </a:p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800"/>
              <a:buChar char="•"/>
            </a:pPr>
            <a:r>
              <a:rPr lang="it-IT" sz="1800" b="1" dirty="0"/>
              <a:t>File </a:t>
            </a:r>
            <a:r>
              <a:rPr lang="it-IT" sz="1800" b="1" dirty="0" err="1"/>
              <a:t>sharing</a:t>
            </a:r>
            <a:r>
              <a:rPr lang="it-IT" sz="1800" dirty="0"/>
              <a:t>: </a:t>
            </a:r>
            <a:r>
              <a:rPr lang="it-IT" sz="1800" dirty="0" err="1"/>
              <a:t>ondivisione</a:t>
            </a:r>
            <a:r>
              <a:rPr lang="it-IT" sz="1800" dirty="0"/>
              <a:t> di file tra computer collegati alla stessa rete. Il termine viene anche utilizzato per indicare un programma che consente lo scambio di file tra utenti di Internet tramite un computer comune.</a:t>
            </a:r>
            <a:endParaRPr sz="1800" b="1" dirty="0"/>
          </a:p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800"/>
              <a:buChar char="•"/>
            </a:pPr>
            <a:r>
              <a:rPr lang="it-IT" sz="1800" b="1" dirty="0"/>
              <a:t>Forum</a:t>
            </a:r>
            <a:r>
              <a:rPr lang="it-IT" sz="1800" dirty="0"/>
              <a:t>: Un forum è un gruppo di discussione online in cui i partecipanti con interessi comuni possono scambiarsi messaggi scritti.</a:t>
            </a:r>
            <a:endParaRPr sz="1800" b="1" dirty="0"/>
          </a:p>
          <a:p>
            <a:pPr marL="171450" lvl="0" indent="-5715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800"/>
              <a:buNone/>
            </a:pPr>
            <a:endParaRPr sz="1800" dirty="0">
              <a:solidFill>
                <a:srgbClr val="FF0000"/>
              </a:solidFill>
            </a:endParaRPr>
          </a:p>
          <a:p>
            <a:pPr marL="171450" lvl="0" indent="-5715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800"/>
              <a:buNone/>
            </a:pPr>
            <a:endParaRPr sz="1800" dirty="0">
              <a:solidFill>
                <a:srgbClr val="FF0000"/>
              </a:solidFill>
            </a:endParaRPr>
          </a:p>
          <a:p>
            <a:pPr marL="171450" lvl="0" indent="-5715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800"/>
              <a:buNone/>
            </a:pPr>
            <a:endParaRPr sz="1800" dirty="0">
              <a:solidFill>
                <a:srgbClr val="FF0000"/>
              </a:solidFill>
            </a:endParaRPr>
          </a:p>
        </p:txBody>
      </p:sp>
      <p:sp>
        <p:nvSpPr>
          <p:cNvPr id="5" name="Google Shape;288;g476a6b11c0_0_0"/>
          <p:cNvSpPr txBox="1">
            <a:spLocks noGrp="1"/>
          </p:cNvSpPr>
          <p:nvPr>
            <p:ph type="title"/>
          </p:nvPr>
        </p:nvSpPr>
        <p:spPr>
          <a:xfrm>
            <a:off x="241495" y="45959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89BBB"/>
              </a:buClr>
              <a:buSzPts val="2700"/>
              <a:buFont typeface="Calibri"/>
              <a:buNone/>
            </a:pPr>
            <a:r>
              <a:rPr lang="it-IT" sz="2500" dirty="0"/>
              <a:t>Glossario termini </a:t>
            </a:r>
            <a:r>
              <a:rPr lang="it-IT" sz="2500" dirty="0" smtClean="0"/>
              <a:t>2/3</a:t>
            </a:r>
            <a:endParaRPr sz="25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476a6b11c0_0_10"/>
          <p:cNvSpPr txBox="1">
            <a:spLocks noGrp="1"/>
          </p:cNvSpPr>
          <p:nvPr>
            <p:ph type="body" idx="1"/>
          </p:nvPr>
        </p:nvSpPr>
        <p:spPr>
          <a:xfrm>
            <a:off x="628650" y="1445425"/>
            <a:ext cx="7886700" cy="23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800"/>
              <a:buChar char="•"/>
            </a:pPr>
            <a:r>
              <a:rPr lang="it-IT" sz="1800" b="1" dirty="0"/>
              <a:t>Netiquette</a:t>
            </a:r>
            <a:r>
              <a:rPr lang="it-IT" sz="1800" dirty="0"/>
              <a:t>: La netiquette è una parola  che unisce il vocabolo inglese network (rete) e quello francese </a:t>
            </a:r>
            <a:r>
              <a:rPr lang="it-IT" sz="1800" dirty="0" err="1"/>
              <a:t>étiquette</a:t>
            </a:r>
            <a:r>
              <a:rPr lang="it-IT" sz="1800" dirty="0"/>
              <a:t> (buona educazione). È un insieme di regole informali che disciplinano il buon comportamento di un utente sul web di Internet.</a:t>
            </a:r>
            <a:endParaRPr sz="1800" b="1" dirty="0"/>
          </a:p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800"/>
              <a:buChar char="•"/>
            </a:pPr>
            <a:r>
              <a:rPr lang="it-IT" sz="1800" b="1" dirty="0" err="1"/>
              <a:t>Stalking</a:t>
            </a:r>
            <a:r>
              <a:rPr lang="it-IT" sz="1800" dirty="0"/>
              <a:t>: Lo </a:t>
            </a:r>
            <a:r>
              <a:rPr lang="it-IT" sz="1800" dirty="0" err="1"/>
              <a:t>stalking</a:t>
            </a:r>
            <a:r>
              <a:rPr lang="it-IT" sz="1800" dirty="0"/>
              <a:t> è l'atto ripetuto di perseguitare, osservare e/o molestare volontariamente un'altra persona in modo minaccioso e illegale.</a:t>
            </a:r>
            <a:endParaRPr sz="1800" b="1" dirty="0"/>
          </a:p>
          <a:p>
            <a:pPr marL="171450" lvl="0" indent="-17145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800"/>
              <a:buChar char="•"/>
            </a:pPr>
            <a:r>
              <a:rPr lang="it-IT" sz="1800" b="1" dirty="0"/>
              <a:t>Tag</a:t>
            </a:r>
            <a:r>
              <a:rPr lang="it-IT" sz="1800" dirty="0"/>
              <a:t>: Etichetta.</a:t>
            </a:r>
            <a:endParaRPr sz="1800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sz="1800" dirty="0"/>
          </a:p>
          <a:p>
            <a:pPr marL="171450" lvl="0" indent="-5715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800"/>
              <a:buNone/>
            </a:pPr>
            <a:endParaRPr sz="1800" dirty="0">
              <a:solidFill>
                <a:srgbClr val="FF0000"/>
              </a:solidFill>
            </a:endParaRPr>
          </a:p>
          <a:p>
            <a:pPr marL="171450" lvl="0" indent="-5715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800"/>
              <a:buNone/>
            </a:pPr>
            <a:endParaRPr sz="1800" dirty="0">
              <a:solidFill>
                <a:srgbClr val="FF0000"/>
              </a:solidFill>
            </a:endParaRPr>
          </a:p>
          <a:p>
            <a:pPr marL="171450" lvl="0" indent="-57150" algn="l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800"/>
              <a:buNone/>
            </a:pPr>
            <a:endParaRPr sz="1800" dirty="0">
              <a:solidFill>
                <a:srgbClr val="FF0000"/>
              </a:solidFill>
            </a:endParaRPr>
          </a:p>
        </p:txBody>
      </p:sp>
      <p:sp>
        <p:nvSpPr>
          <p:cNvPr id="5" name="Google Shape;288;g476a6b11c0_0_0"/>
          <p:cNvSpPr txBox="1">
            <a:spLocks noGrp="1"/>
          </p:cNvSpPr>
          <p:nvPr>
            <p:ph type="title"/>
          </p:nvPr>
        </p:nvSpPr>
        <p:spPr>
          <a:xfrm>
            <a:off x="241495" y="45959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89BBB"/>
              </a:buClr>
              <a:buSzPts val="2700"/>
              <a:buFont typeface="Calibri"/>
              <a:buNone/>
            </a:pPr>
            <a:r>
              <a:rPr lang="it-IT" sz="2500" dirty="0"/>
              <a:t>Glossario termini </a:t>
            </a:r>
            <a:r>
              <a:rPr lang="it-IT" sz="2500" dirty="0" smtClean="0"/>
              <a:t>3/3</a:t>
            </a:r>
            <a:endParaRPr sz="25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6" name="Google Shape;306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4"/>
          <p:cNvSpPr txBox="1">
            <a:spLocks noGrp="1"/>
          </p:cNvSpPr>
          <p:nvPr>
            <p:ph type="title"/>
          </p:nvPr>
        </p:nvSpPr>
        <p:spPr>
          <a:xfrm>
            <a:off x="249962" y="468076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89BBB"/>
              </a:buClr>
              <a:buSzPts val="2700"/>
              <a:buFont typeface="Calibri"/>
              <a:buNone/>
            </a:pPr>
            <a:r>
              <a:rPr lang="it-IT" sz="2500" dirty="0"/>
              <a:t>Introduzione  </a:t>
            </a:r>
            <a:endParaRPr sz="2500" dirty="0"/>
          </a:p>
        </p:txBody>
      </p:sp>
      <p:sp>
        <p:nvSpPr>
          <p:cNvPr id="165" name="Google Shape;165;p14"/>
          <p:cNvSpPr txBox="1"/>
          <p:nvPr/>
        </p:nvSpPr>
        <p:spPr>
          <a:xfrm>
            <a:off x="628650" y="12930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50" marR="0" lvl="0" indent="-171450" algn="l" rtl="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Queste slide sono di accompagnamento alle lezioni dei corsi di Alfabetizzazione Digitale di Pane e Internet di secondo livello.</a:t>
            </a: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lnSpc>
                <a:spcPct val="130000"/>
              </a:lnSpc>
              <a:spcBef>
                <a:spcPts val="750"/>
              </a:spcBef>
              <a:spcAft>
                <a:spcPts val="120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it-IT" sz="1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it-IT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contenuti principali di queste slide sono: Esempi di comportamenti inappropriati e/o devianti, risposta individuale ai comportamenti devianti, ricorso alle autorità: il ruolo della polizia postale, le possibili conseguenze civili e penali dei comportamenti inappropriati, devianti o delittuosi.</a:t>
            </a: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171450" algn="l" rtl="0">
              <a:lnSpc>
                <a:spcPct val="130000"/>
              </a:lnSpc>
              <a:spcBef>
                <a:spcPts val="750"/>
              </a:spcBef>
              <a:spcAft>
                <a:spcPts val="120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it-IT" sz="1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Riferimento </a:t>
            </a:r>
            <a:r>
              <a:rPr lang="it-IT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alla Competenza </a:t>
            </a:r>
            <a:r>
              <a:rPr lang="it-IT" sz="1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DigComp</a:t>
            </a:r>
            <a:r>
              <a:rPr lang="it-IT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it-IT" sz="1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2.5 Netiquette</a:t>
            </a:r>
            <a:r>
              <a:rPr lang="it-IT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57150" algn="l" rtl="0">
              <a:lnSpc>
                <a:spcPct val="130000"/>
              </a:lnSpc>
              <a:spcBef>
                <a:spcPts val="750"/>
              </a:spcBef>
              <a:spcAft>
                <a:spcPts val="120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marR="0" lvl="0" indent="-38100" algn="l" rtl="0">
              <a:lnSpc>
                <a:spcPct val="130000"/>
              </a:lnSpc>
              <a:spcBef>
                <a:spcPts val="750"/>
              </a:spcBef>
              <a:spcAft>
                <a:spcPts val="1200"/>
              </a:spcAft>
              <a:buClr>
                <a:srgbClr val="000000"/>
              </a:buClr>
              <a:buSzPts val="2100"/>
              <a:buFont typeface="Arial"/>
              <a:buNone/>
            </a:pPr>
            <a:endParaRPr sz="21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"/>
          <p:cNvSpPr txBox="1">
            <a:spLocks noGrp="1"/>
          </p:cNvSpPr>
          <p:nvPr>
            <p:ph type="title"/>
          </p:nvPr>
        </p:nvSpPr>
        <p:spPr>
          <a:xfrm>
            <a:off x="241495" y="52807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lang="it-IT" sz="2500" b="1" dirty="0">
                <a:solidFill>
                  <a:srgbClr val="4E9CBA"/>
                </a:solidFill>
              </a:rPr>
              <a:t>Netiquette</a:t>
            </a:r>
            <a:endParaRPr sz="2500" b="1" dirty="0">
              <a:solidFill>
                <a:srgbClr val="4E9CBA"/>
              </a:solidFill>
            </a:endParaRPr>
          </a:p>
        </p:txBody>
      </p:sp>
      <p:sp>
        <p:nvSpPr>
          <p:cNvPr id="171" name="Google Shape;171;p2"/>
          <p:cNvSpPr txBox="1"/>
          <p:nvPr/>
        </p:nvSpPr>
        <p:spPr>
          <a:xfrm>
            <a:off x="341696" y="1022320"/>
            <a:ext cx="8229600" cy="3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lang="it-IT" sz="1800" b="1" i="0" u="none" strike="noStrike" cap="none" dirty="0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Premesse</a:t>
            </a:r>
            <a:endParaRPr sz="1800" b="1" i="0" u="none" strike="noStrike" cap="none" dirty="0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"/>
          <p:cNvSpPr txBox="1"/>
          <p:nvPr/>
        </p:nvSpPr>
        <p:spPr>
          <a:xfrm>
            <a:off x="341696" y="1484855"/>
            <a:ext cx="8362037" cy="2482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900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condividiamo informazioni personali,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scegliere con cura che cosa rendere pubblico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cosa lasciare privato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900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condividiamo contenuti multimediali o informazioni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 riguardano altre persone è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necessario avere il loro permesso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prima di effettuare la pubblicazione. 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900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un utente commette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involontariamente un abuso o un errore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pubblicando del materiale illecito, non idoneo o offensivo,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cerchiamo di contattarlo e di renderlo consapevole dell’errore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90000"/>
              <a:buFont typeface="Arial"/>
              <a:buChar char="•"/>
            </a:pP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Ogni abuso subito o rilevato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deve essere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segnalato tramite i canali e gli strumenti disponibili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"/>
          <p:cNvSpPr txBox="1">
            <a:spLocks noGrp="1"/>
          </p:cNvSpPr>
          <p:nvPr>
            <p:ph type="title"/>
          </p:nvPr>
        </p:nvSpPr>
        <p:spPr>
          <a:xfrm>
            <a:off x="241495" y="52807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4E9CBA"/>
                </a:solidFill>
              </a:rPr>
              <a:t>Community online </a:t>
            </a:r>
            <a:endParaRPr sz="2500" b="1">
              <a:solidFill>
                <a:srgbClr val="4E9CBA"/>
              </a:solidFill>
            </a:endParaRPr>
          </a:p>
        </p:txBody>
      </p:sp>
      <p:sp>
        <p:nvSpPr>
          <p:cNvPr id="178" name="Google Shape;178;p3"/>
          <p:cNvSpPr txBox="1"/>
          <p:nvPr/>
        </p:nvSpPr>
        <p:spPr>
          <a:xfrm>
            <a:off x="341696" y="1076625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r>
              <a:rPr lang="it-IT" sz="1800" b="1" i="0" u="none" strike="noStrike" cap="none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Pluralità di idee o comportamento non appropriato? </a:t>
            </a:r>
            <a:endParaRPr sz="1800" b="1" i="0" u="none" strike="noStrike" cap="non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3"/>
          <p:cNvSpPr txBox="1"/>
          <p:nvPr/>
        </p:nvSpPr>
        <p:spPr>
          <a:xfrm>
            <a:off x="341696" y="1689233"/>
            <a:ext cx="8462669" cy="231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Internet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favorisce la libertà d’espressione. 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30000"/>
              </a:lnSpc>
              <a:spcBef>
                <a:spcPts val="600"/>
              </a:spcBef>
              <a:spcAft>
                <a:spcPts val="1200"/>
              </a:spcAft>
              <a:buClr>
                <a:schemeClr val="dk1"/>
              </a:buClr>
              <a:buSzPct val="910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Consideriamo abusi da segnalare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solo i contenuti evidentemente impropri o illeciti. 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3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910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 consideriamo abusi i contenuti che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non condividiamo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incompatibili con le nostre idee.</a:t>
            </a: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0"/>
          <p:cNvSpPr txBox="1">
            <a:spLocks noGrp="1"/>
          </p:cNvSpPr>
          <p:nvPr>
            <p:ph type="title"/>
          </p:nvPr>
        </p:nvSpPr>
        <p:spPr>
          <a:xfrm>
            <a:off x="241495" y="52807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4E9CBA"/>
                </a:solidFill>
              </a:rPr>
              <a:t>Relazioni</a:t>
            </a:r>
            <a:r>
              <a:rPr lang="it-IT" sz="2500">
                <a:solidFill>
                  <a:srgbClr val="4E9CBA"/>
                </a:solidFill>
              </a:rPr>
              <a:t>: tre tipologie di relazioni su internet</a:t>
            </a:r>
            <a:endParaRPr sz="2500" b="1">
              <a:solidFill>
                <a:srgbClr val="4E9CBA"/>
              </a:solidFill>
            </a:endParaRPr>
          </a:p>
        </p:txBody>
      </p:sp>
      <p:sp>
        <p:nvSpPr>
          <p:cNvPr id="185" name="Google Shape;185;p30"/>
          <p:cNvSpPr txBox="1"/>
          <p:nvPr/>
        </p:nvSpPr>
        <p:spPr>
          <a:xfrm>
            <a:off x="341696" y="1022394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endParaRPr sz="1800" b="1" i="0" u="none" strike="noStrike" cap="non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30"/>
          <p:cNvSpPr txBox="1"/>
          <p:nvPr/>
        </p:nvSpPr>
        <p:spPr>
          <a:xfrm>
            <a:off x="291596" y="1342241"/>
            <a:ext cx="2392338" cy="1003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it-IT" sz="1800" b="1" i="0" u="none" strike="noStrike" cap="none">
                <a:solidFill>
                  <a:srgbClr val="E94343"/>
                </a:solidFill>
                <a:latin typeface="Calibri"/>
                <a:ea typeface="Calibri"/>
                <a:cs typeface="Calibri"/>
                <a:sym typeface="Calibri"/>
              </a:rPr>
              <a:t>Relazioni tra persone di pari livello.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it-IT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Rapporto </a:t>
            </a:r>
            <a:r>
              <a:rPr lang="it-IT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uno a uno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30"/>
          <p:cNvSpPr txBox="1"/>
          <p:nvPr/>
        </p:nvSpPr>
        <p:spPr>
          <a:xfrm>
            <a:off x="3055944" y="1342241"/>
            <a:ext cx="2904105" cy="1003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it-IT" sz="1800" b="1" i="0" u="none" strike="noStrike" cap="none">
                <a:solidFill>
                  <a:srgbClr val="A2B035"/>
                </a:solidFill>
                <a:latin typeface="Calibri"/>
                <a:ea typeface="Calibri"/>
                <a:cs typeface="Calibri"/>
                <a:sym typeface="Calibri"/>
              </a:rPr>
              <a:t>Contenuti generati dagli utenti.</a:t>
            </a:r>
            <a:endParaRPr sz="1800" b="0" i="0" u="none" strike="noStrike" cap="none">
              <a:solidFill>
                <a:srgbClr val="A2B0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it-IT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Rapporto </a:t>
            </a:r>
            <a:r>
              <a:rPr lang="it-IT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uno a molti</a:t>
            </a:r>
            <a:r>
              <a:rPr lang="it-IT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30"/>
          <p:cNvSpPr txBox="1"/>
          <p:nvPr/>
        </p:nvSpPr>
        <p:spPr>
          <a:xfrm>
            <a:off x="6332058" y="1342241"/>
            <a:ext cx="2492538" cy="1003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it-IT" sz="1800" b="1" i="0" u="none" strike="noStrike" cap="none">
                <a:solidFill>
                  <a:srgbClr val="FECA24"/>
                </a:solidFill>
                <a:latin typeface="Calibri"/>
                <a:ea typeface="Calibri"/>
                <a:cs typeface="Calibri"/>
                <a:sym typeface="Calibri"/>
              </a:rPr>
              <a:t>La gestione delle relazioni sociali</a:t>
            </a:r>
            <a:r>
              <a:rPr lang="it-IT" sz="1800" b="0" i="0" u="none" strike="noStrike" cap="none">
                <a:solidFill>
                  <a:srgbClr val="FECA24"/>
                </a:solidFill>
                <a:latin typeface="Calibri"/>
                <a:ea typeface="Calibri"/>
                <a:cs typeface="Calibri"/>
                <a:sym typeface="Calibri"/>
              </a:rPr>
              <a:t>, le communities.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it-IT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Rapporto </a:t>
            </a:r>
            <a:r>
              <a:rPr lang="it-IT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molti a molti</a:t>
            </a:r>
            <a:br>
              <a:rPr lang="it-IT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9" name="Google Shape;189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1495" y="2760445"/>
            <a:ext cx="715433" cy="797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4934" y="2765880"/>
            <a:ext cx="715433" cy="797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30034" y="2760446"/>
            <a:ext cx="715433" cy="797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56667" y="2760446"/>
            <a:ext cx="1124294" cy="82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94199" y="2804150"/>
            <a:ext cx="1124294" cy="82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38160" y="2804150"/>
            <a:ext cx="1124294" cy="828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5" name="Google Shape;195;p30"/>
          <p:cNvCxnSpPr/>
          <p:nvPr/>
        </p:nvCxnSpPr>
        <p:spPr>
          <a:xfrm>
            <a:off x="1016098" y="3218150"/>
            <a:ext cx="719667" cy="0"/>
          </a:xfrm>
          <a:prstGeom prst="straightConnector1">
            <a:avLst/>
          </a:prstGeom>
          <a:noFill/>
          <a:ln w="38100" cap="flat" cmpd="sng">
            <a:solidFill>
              <a:srgbClr val="013952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cxnSp>
        <p:nvCxnSpPr>
          <p:cNvPr id="196" name="Google Shape;196;p30"/>
          <p:cNvCxnSpPr/>
          <p:nvPr/>
        </p:nvCxnSpPr>
        <p:spPr>
          <a:xfrm>
            <a:off x="3920066" y="3218150"/>
            <a:ext cx="719667" cy="0"/>
          </a:xfrm>
          <a:prstGeom prst="straightConnector1">
            <a:avLst/>
          </a:prstGeom>
          <a:noFill/>
          <a:ln w="38100" cap="flat" cmpd="sng">
            <a:solidFill>
              <a:srgbClr val="01395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97" name="Google Shape;197;p30"/>
          <p:cNvCxnSpPr/>
          <p:nvPr/>
        </p:nvCxnSpPr>
        <p:spPr>
          <a:xfrm>
            <a:off x="7218493" y="3277417"/>
            <a:ext cx="719667" cy="0"/>
          </a:xfrm>
          <a:prstGeom prst="straightConnector1">
            <a:avLst/>
          </a:prstGeom>
          <a:noFill/>
          <a:ln w="38100" cap="flat" cmpd="sng">
            <a:solidFill>
              <a:srgbClr val="013952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1"/>
          <p:cNvSpPr txBox="1">
            <a:spLocks noGrp="1"/>
          </p:cNvSpPr>
          <p:nvPr>
            <p:ph type="title"/>
          </p:nvPr>
        </p:nvSpPr>
        <p:spPr>
          <a:xfrm>
            <a:off x="241495" y="52807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4E9CBA"/>
                </a:solidFill>
              </a:rPr>
              <a:t>Relazioni</a:t>
            </a:r>
            <a:r>
              <a:rPr lang="it-IT" sz="2500">
                <a:solidFill>
                  <a:srgbClr val="4E9CBA"/>
                </a:solidFill>
              </a:rPr>
              <a:t>: tre tipologie di relazioni su internet</a:t>
            </a:r>
            <a:endParaRPr sz="2500" b="1">
              <a:solidFill>
                <a:srgbClr val="4E9CBA"/>
              </a:solidFill>
            </a:endParaRPr>
          </a:p>
        </p:txBody>
      </p:sp>
      <p:sp>
        <p:nvSpPr>
          <p:cNvPr id="203" name="Google Shape;203;p31"/>
          <p:cNvSpPr txBox="1"/>
          <p:nvPr/>
        </p:nvSpPr>
        <p:spPr>
          <a:xfrm>
            <a:off x="341696" y="1022394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endParaRPr sz="1800" b="1" i="0" u="none" strike="noStrike" cap="non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31"/>
          <p:cNvSpPr txBox="1"/>
          <p:nvPr/>
        </p:nvSpPr>
        <p:spPr>
          <a:xfrm>
            <a:off x="341696" y="1617132"/>
            <a:ext cx="8079298" cy="2785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Nei Social Network si instaurano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tante relazioni tra singoli utenti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 non sono veicolate o controllate da intermediari, chiamati rapporti di pari livello.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0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Chat (Messenger, WhatsApp)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31"/>
          <p:cNvSpPr txBox="1"/>
          <p:nvPr/>
        </p:nvSpPr>
        <p:spPr>
          <a:xfrm>
            <a:off x="341696" y="1076625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it-IT" sz="1800" b="1" i="0" u="none" strike="noStrike" cap="none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Relazioni tra persone di pari livello,  un rapporto uno a uno. </a:t>
            </a:r>
            <a:endParaRPr sz="1800" b="1" i="0" u="none" strike="noStrike" cap="non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6" name="Google Shape;206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50361" y="3234579"/>
            <a:ext cx="715433" cy="797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03800" y="3240014"/>
            <a:ext cx="715433" cy="79798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8" name="Google Shape;208;p31"/>
          <p:cNvCxnSpPr/>
          <p:nvPr/>
        </p:nvCxnSpPr>
        <p:spPr>
          <a:xfrm>
            <a:off x="4224964" y="3692284"/>
            <a:ext cx="719667" cy="0"/>
          </a:xfrm>
          <a:prstGeom prst="straightConnector1">
            <a:avLst/>
          </a:prstGeom>
          <a:noFill/>
          <a:ln w="38100" cap="flat" cmpd="sng">
            <a:solidFill>
              <a:srgbClr val="013952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2"/>
          <p:cNvSpPr txBox="1">
            <a:spLocks noGrp="1"/>
          </p:cNvSpPr>
          <p:nvPr>
            <p:ph type="title"/>
          </p:nvPr>
        </p:nvSpPr>
        <p:spPr>
          <a:xfrm>
            <a:off x="241495" y="52807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4E9CBA"/>
                </a:solidFill>
              </a:rPr>
              <a:t>Relazioni</a:t>
            </a:r>
            <a:r>
              <a:rPr lang="it-IT" sz="2500">
                <a:solidFill>
                  <a:srgbClr val="4E9CBA"/>
                </a:solidFill>
              </a:rPr>
              <a:t>: tre tipologie di relazioni su internet</a:t>
            </a:r>
            <a:endParaRPr sz="2500" b="1">
              <a:solidFill>
                <a:srgbClr val="4E9CBA"/>
              </a:solidFill>
            </a:endParaRPr>
          </a:p>
        </p:txBody>
      </p:sp>
      <p:sp>
        <p:nvSpPr>
          <p:cNvPr id="214" name="Google Shape;214;p32"/>
          <p:cNvSpPr txBox="1"/>
          <p:nvPr/>
        </p:nvSpPr>
        <p:spPr>
          <a:xfrm>
            <a:off x="341696" y="1022394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endParaRPr sz="1800" b="1" i="0" u="none" strike="noStrike" cap="non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32"/>
          <p:cNvSpPr txBox="1"/>
          <p:nvPr/>
        </p:nvSpPr>
        <p:spPr>
          <a:xfrm>
            <a:off x="341696" y="1569985"/>
            <a:ext cx="8802304" cy="2785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it-IT" sz="16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Fare attenzione a </a:t>
            </a:r>
            <a:r>
              <a:rPr lang="it-IT" sz="16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quali informazioni vengono fornite </a:t>
            </a:r>
            <a:r>
              <a:rPr lang="it-IT" sz="16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in questo contesto.</a:t>
            </a:r>
            <a:endParaRPr sz="16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it-IT" sz="16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Se durante una discussione l’interlocutore diviene </a:t>
            </a:r>
            <a:r>
              <a:rPr lang="it-IT" sz="16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volgare, offensivo o minaccioso</a:t>
            </a:r>
            <a:r>
              <a:rPr lang="it-IT" sz="16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, si deve </a:t>
            </a:r>
            <a:r>
              <a:rPr lang="it-IT" sz="16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evitare di fomentarlo</a:t>
            </a:r>
            <a:r>
              <a:rPr lang="it-IT" sz="16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, ignorandolo e </a:t>
            </a:r>
            <a:r>
              <a:rPr lang="it-IT" sz="16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abbandonando la conversazione</a:t>
            </a:r>
            <a:r>
              <a:rPr lang="it-IT" sz="16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. </a:t>
            </a:r>
            <a:endParaRPr sz="16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it-IT" sz="16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Se si riscontra un </a:t>
            </a:r>
            <a:r>
              <a:rPr lang="it-IT" sz="16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comportamento riconducibile ad un illecito </a:t>
            </a:r>
            <a:r>
              <a:rPr lang="it-IT" sz="16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( es. tentativo di approccio sessuale con minori, </a:t>
            </a:r>
            <a:r>
              <a:rPr lang="it-IT" sz="1600" b="1" i="0" u="none" strike="noStrike" cap="none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stalking</a:t>
            </a:r>
            <a:r>
              <a:rPr lang="it-IT" sz="16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o </a:t>
            </a:r>
            <a:r>
              <a:rPr lang="it-IT" sz="1600" b="1" i="0" u="none" strike="noStrike" cap="none" dirty="0" err="1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cyberbullismo</a:t>
            </a:r>
            <a:r>
              <a:rPr lang="it-IT" sz="16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) </a:t>
            </a:r>
            <a:r>
              <a:rPr lang="it-IT" sz="16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attivare gli strumenti interni </a:t>
            </a:r>
            <a:r>
              <a:rPr lang="it-IT" sz="16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del servizio in uso e/o </a:t>
            </a:r>
            <a:r>
              <a:rPr lang="it-IT" sz="16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allertare l’autorità competente</a:t>
            </a:r>
            <a:r>
              <a:rPr lang="it-IT" sz="16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. </a:t>
            </a:r>
            <a:endParaRPr sz="16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it-IT" sz="16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Evitare di </a:t>
            </a:r>
            <a:r>
              <a:rPr lang="it-IT" sz="16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scambiare file </a:t>
            </a:r>
            <a:r>
              <a:rPr lang="it-IT" sz="16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con utenti di cui non ci si può fidare. </a:t>
            </a:r>
            <a:endParaRPr sz="16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it-IT" sz="16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Evitare di </a:t>
            </a:r>
            <a:r>
              <a:rPr lang="it-IT" sz="16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condividere file </a:t>
            </a:r>
            <a:r>
              <a:rPr lang="it-IT" sz="16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che possono essere considerati illegali o protetti dal diritto d’autore. </a:t>
            </a:r>
            <a:endParaRPr sz="16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it-IT" sz="16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Rispettare le </a:t>
            </a:r>
            <a:r>
              <a:rPr lang="it-IT" sz="16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regole generali di netiquette </a:t>
            </a:r>
            <a:r>
              <a:rPr lang="it-IT" sz="160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(Vedi anche le slide della serie 1.2.4)</a:t>
            </a:r>
            <a:r>
              <a:rPr lang="it-IT" sz="16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.</a:t>
            </a:r>
            <a:endParaRPr sz="16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16" name="Google Shape;216;p32"/>
          <p:cNvSpPr txBox="1"/>
          <p:nvPr/>
        </p:nvSpPr>
        <p:spPr>
          <a:xfrm>
            <a:off x="341696" y="1076625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it-IT" sz="1800" b="1" i="0" u="none" strike="noStrike" cap="none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Relazioni tra persone di pari livello,  un rapporto uno a uno. </a:t>
            </a:r>
            <a:endParaRPr sz="1800" b="1" i="0" u="none" strike="noStrike" cap="non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7"/>
          <p:cNvSpPr txBox="1">
            <a:spLocks noGrp="1"/>
          </p:cNvSpPr>
          <p:nvPr>
            <p:ph type="title"/>
          </p:nvPr>
        </p:nvSpPr>
        <p:spPr>
          <a:xfrm>
            <a:off x="241495" y="52807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4E9CBA"/>
                </a:solidFill>
              </a:rPr>
              <a:t>Relazioni</a:t>
            </a:r>
            <a:r>
              <a:rPr lang="it-IT" sz="2500">
                <a:solidFill>
                  <a:srgbClr val="4E9CBA"/>
                </a:solidFill>
              </a:rPr>
              <a:t>: tre tipologie di relazioni su internet</a:t>
            </a:r>
            <a:endParaRPr sz="2500" b="1">
              <a:solidFill>
                <a:srgbClr val="4E9CBA"/>
              </a:solidFill>
            </a:endParaRPr>
          </a:p>
        </p:txBody>
      </p:sp>
      <p:sp>
        <p:nvSpPr>
          <p:cNvPr id="222" name="Google Shape;222;p17"/>
          <p:cNvSpPr txBox="1"/>
          <p:nvPr/>
        </p:nvSpPr>
        <p:spPr>
          <a:xfrm>
            <a:off x="341696" y="1022394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endParaRPr sz="1800" b="1" i="0" u="none" strike="noStrike" cap="non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17"/>
          <p:cNvSpPr txBox="1"/>
          <p:nvPr/>
        </p:nvSpPr>
        <p:spPr>
          <a:xfrm>
            <a:off x="341696" y="1617132"/>
            <a:ext cx="8229600" cy="2785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contenuti pubblicati sui Social Network hanno diversi livelli di visibilità, è importante imparare ad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utilizzare correttamente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funzioni per l’impostazione dei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livelli di privacy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0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Facebook</a:t>
            </a:r>
            <a:endParaRPr sz="1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0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Instagram</a:t>
            </a:r>
            <a:endParaRPr sz="1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17"/>
          <p:cNvSpPr txBox="1"/>
          <p:nvPr/>
        </p:nvSpPr>
        <p:spPr>
          <a:xfrm>
            <a:off x="341696" y="1076625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it-IT" sz="1800" b="1" i="0" u="none" strike="noStrike" cap="none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Contenuti generati dagli utenti, un rapporto uno a molti. </a:t>
            </a:r>
            <a:endParaRPr sz="1800" b="1" i="0" u="none" strike="noStrike" cap="non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5" name="Google Shape;225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13101" y="3319246"/>
            <a:ext cx="715433" cy="797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51399" y="3319246"/>
            <a:ext cx="1124294" cy="828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7" name="Google Shape;227;p17"/>
          <p:cNvCxnSpPr/>
          <p:nvPr/>
        </p:nvCxnSpPr>
        <p:spPr>
          <a:xfrm>
            <a:off x="4030133" y="3776950"/>
            <a:ext cx="719667" cy="0"/>
          </a:xfrm>
          <a:prstGeom prst="straightConnector1">
            <a:avLst/>
          </a:prstGeom>
          <a:noFill/>
          <a:ln w="38100" cap="flat" cmpd="sng">
            <a:solidFill>
              <a:srgbClr val="013952"/>
            </a:solidFill>
            <a:prstDash val="solid"/>
            <a:miter lim="800000"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241495" y="52807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9200"/>
              </a:lnSpc>
              <a:spcBef>
                <a:spcPts val="0"/>
              </a:spcBef>
              <a:spcAft>
                <a:spcPts val="0"/>
              </a:spcAft>
              <a:buClr>
                <a:srgbClr val="4E9CBA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4E9CBA"/>
                </a:solidFill>
              </a:rPr>
              <a:t>Relazioni</a:t>
            </a:r>
            <a:r>
              <a:rPr lang="it-IT" sz="2500">
                <a:solidFill>
                  <a:srgbClr val="4E9CBA"/>
                </a:solidFill>
              </a:rPr>
              <a:t>: tre tipologie di relazioni su internet</a:t>
            </a:r>
            <a:endParaRPr sz="2500" b="1">
              <a:solidFill>
                <a:srgbClr val="4E9CBA"/>
              </a:solidFill>
            </a:endParaRPr>
          </a:p>
        </p:txBody>
      </p:sp>
      <p:sp>
        <p:nvSpPr>
          <p:cNvPr id="233" name="Google Shape;233;p33"/>
          <p:cNvSpPr txBox="1"/>
          <p:nvPr/>
        </p:nvSpPr>
        <p:spPr>
          <a:xfrm>
            <a:off x="341696" y="1022394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17A25F"/>
              </a:buClr>
              <a:buSzPts val="1400"/>
              <a:buFont typeface="Calibri"/>
              <a:buNone/>
            </a:pPr>
            <a:endParaRPr sz="1800" b="1" i="0" u="none" strike="noStrike" cap="none">
              <a:solidFill>
                <a:srgbClr val="17A2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33"/>
          <p:cNvSpPr txBox="1"/>
          <p:nvPr/>
        </p:nvSpPr>
        <p:spPr>
          <a:xfrm>
            <a:off x="341696" y="1667933"/>
            <a:ext cx="8455171" cy="2586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Ciò che viene pubblicato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è persistente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difficile da cancellare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, teniamolo a mente prima di pubblicare;</a:t>
            </a:r>
            <a:endParaRPr sz="1800" b="0" i="0" u="none" strike="noStrike" cap="none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Informiamoci su quali sono gli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strumenti per segnalare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materiale e comportamenti non idonei e quali sono le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modalità corrette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per farlo; </a:t>
            </a:r>
            <a:endParaRPr sz="18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Quando si fa uso di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TAG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(etichette) riferite ad un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contenuto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o un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utente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, assicuriamoci che sia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coerente con il contenuto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,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contattiamo la persona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prima di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collegare la sua identità ad un contenuto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.</a:t>
            </a:r>
            <a:endParaRPr sz="18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Se un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contenuto viene moderato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 non è più visibile online, </a:t>
            </a:r>
            <a:r>
              <a:rPr lang="it-IT" sz="1800" b="1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probabilmente è non idoneo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. </a:t>
            </a:r>
            <a:endParaRPr sz="18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Aft>
                <a:spcPts val="60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35" name="Google Shape;235;p33"/>
          <p:cNvSpPr txBox="1"/>
          <p:nvPr/>
        </p:nvSpPr>
        <p:spPr>
          <a:xfrm>
            <a:off x="341696" y="1076625"/>
            <a:ext cx="8229600" cy="362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7714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it-IT" sz="1800" b="1" i="0" u="none" strike="noStrike" cap="none">
                <a:solidFill>
                  <a:srgbClr val="17A25F"/>
                </a:solidFill>
                <a:latin typeface="Calibri"/>
                <a:ea typeface="Calibri"/>
                <a:cs typeface="Calibri"/>
                <a:sym typeface="Calibri"/>
              </a:rPr>
              <a:t>Contenuti generati dagli utenti, un rapporto uno a molti.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de PEI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 PEI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1284</Words>
  <Application>Microsoft Office PowerPoint</Application>
  <PresentationFormat>Presentazione su schermo (16:9)</PresentationFormat>
  <Paragraphs>105</Paragraphs>
  <Slides>19</Slides>
  <Notes>19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19</vt:i4>
      </vt:variant>
    </vt:vector>
  </HeadingPairs>
  <TitlesOfParts>
    <vt:vector size="23" baseType="lpstr">
      <vt:lpstr>Arial</vt:lpstr>
      <vt:lpstr>Calibri</vt:lpstr>
      <vt:lpstr>slide PEI</vt:lpstr>
      <vt:lpstr>slide PEI</vt:lpstr>
      <vt:lpstr>Netiquette  Comportamenti e modelli di comunicazione sulla rete</vt:lpstr>
      <vt:lpstr>Introduzione  </vt:lpstr>
      <vt:lpstr>Netiquette</vt:lpstr>
      <vt:lpstr>Community online </vt:lpstr>
      <vt:lpstr>Relazioni: tre tipologie di relazioni su internet</vt:lpstr>
      <vt:lpstr>Relazioni: tre tipologie di relazioni su internet</vt:lpstr>
      <vt:lpstr>Relazioni: tre tipologie di relazioni su internet</vt:lpstr>
      <vt:lpstr>Relazioni: tre tipologie di relazioni su internet</vt:lpstr>
      <vt:lpstr>Relazioni: tre tipologie di relazioni su internet</vt:lpstr>
      <vt:lpstr>Relazioni: tre tipologie di relazioni su internet</vt:lpstr>
      <vt:lpstr>Relazioni: tre tipologie di relazioni su internet</vt:lpstr>
      <vt:lpstr>Reati e violazioni della legge</vt:lpstr>
      <vt:lpstr>Reati informatici</vt:lpstr>
      <vt:lpstr>Reati non informatici</vt:lpstr>
      <vt:lpstr>Commissariato di Polizia Postale on-line </vt:lpstr>
      <vt:lpstr>Glossario termini 1/3</vt:lpstr>
      <vt:lpstr>Glossario termini 2/3</vt:lpstr>
      <vt:lpstr>Glossario termini 3/3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Netiquette  Comportamenti e modelli di comunicazione sulla rete</dc:title>
  <dc:creator>Roger Ottani</dc:creator>
  <cp:lastModifiedBy>Roger Ottani</cp:lastModifiedBy>
  <cp:revision>1</cp:revision>
  <dcterms:created xsi:type="dcterms:W3CDTF">2019-03-12T11:50:43Z</dcterms:created>
  <dcterms:modified xsi:type="dcterms:W3CDTF">2019-09-11T17:49:22Z</dcterms:modified>
</cp:coreProperties>
</file>