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IZ66QtDq8JLziFfrDCmYWpk3V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08" y="5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476a18ee31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476a18ee31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76a18ee3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476a18ee3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1aab042d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41aab042d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476a18ee31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476a18ee31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76a18ee31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g476a18ee31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76b08995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g476b0899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39"/>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9"/>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9"/>
        <p:cNvGrpSpPr/>
        <p:nvPr/>
      </p:nvGrpSpPr>
      <p:grpSpPr>
        <a:xfrm>
          <a:off x="0" y="0"/>
          <a:ext cx="0" cy="0"/>
          <a:chOff x="0" y="0"/>
          <a:chExt cx="0" cy="0"/>
        </a:xfrm>
      </p:grpSpPr>
      <p:sp>
        <p:nvSpPr>
          <p:cNvPr id="70" name="Google Shape;70;p4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4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9"/>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87"/>
        <p:cNvGrpSpPr/>
        <p:nvPr/>
      </p:nvGrpSpPr>
      <p:grpSpPr>
        <a:xfrm>
          <a:off x="0" y="0"/>
          <a:ext cx="0" cy="0"/>
          <a:chOff x="0" y="0"/>
          <a:chExt cx="0" cy="0"/>
        </a:xfrm>
      </p:grpSpPr>
      <p:sp>
        <p:nvSpPr>
          <p:cNvPr id="88" name="Google Shape;88;g476a18ee31_0_1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g476a18ee31_0_16"/>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90" name="Google Shape;90;g476a18ee31_0_1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g476a18ee31_0_1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g476a18ee31_0_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93"/>
        <p:cNvGrpSpPr/>
        <p:nvPr/>
      </p:nvGrpSpPr>
      <p:grpSpPr>
        <a:xfrm>
          <a:off x="0" y="0"/>
          <a:ext cx="0" cy="0"/>
          <a:chOff x="0" y="0"/>
          <a:chExt cx="0" cy="0"/>
        </a:xfrm>
      </p:grpSpPr>
      <p:sp>
        <p:nvSpPr>
          <p:cNvPr id="94" name="Google Shape;94;g476a18ee31_0_2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489BBB"/>
              </a:buClr>
              <a:buSzPts val="2700"/>
              <a:buFont typeface="Calibri"/>
              <a:buNone/>
              <a:defRPr sz="2700" b="1">
                <a:solidFill>
                  <a:srgbClr val="489BBB"/>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g476a18ee31_0_2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96"/>
        <p:cNvGrpSpPr/>
        <p:nvPr/>
      </p:nvGrpSpPr>
      <p:grpSpPr>
        <a:xfrm>
          <a:off x="0" y="0"/>
          <a:ext cx="0" cy="0"/>
          <a:chOff x="0" y="0"/>
          <a:chExt cx="0" cy="0"/>
        </a:xfrm>
      </p:grpSpPr>
      <p:sp>
        <p:nvSpPr>
          <p:cNvPr id="97" name="Google Shape;97;g476a18ee31_0_25"/>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g476a18ee31_0_25"/>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99" name="Google Shape;99;g476a18ee31_0_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g476a18ee31_0_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g476a18ee31_0_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02"/>
        <p:cNvGrpSpPr/>
        <p:nvPr/>
      </p:nvGrpSpPr>
      <p:grpSpPr>
        <a:xfrm>
          <a:off x="0" y="0"/>
          <a:ext cx="0" cy="0"/>
          <a:chOff x="0" y="0"/>
          <a:chExt cx="0" cy="0"/>
        </a:xfrm>
      </p:grpSpPr>
      <p:sp>
        <p:nvSpPr>
          <p:cNvPr id="103" name="Google Shape;103;g476a18ee31_0_3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g476a18ee31_0_31"/>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5" name="Google Shape;105;g476a18ee31_0_31"/>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6" name="Google Shape;106;g476a18ee31_0_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g476a18ee31_0_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g476a18ee31_0_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09"/>
        <p:cNvGrpSpPr/>
        <p:nvPr/>
      </p:nvGrpSpPr>
      <p:grpSpPr>
        <a:xfrm>
          <a:off x="0" y="0"/>
          <a:ext cx="0" cy="0"/>
          <a:chOff x="0" y="0"/>
          <a:chExt cx="0" cy="0"/>
        </a:xfrm>
      </p:grpSpPr>
      <p:sp>
        <p:nvSpPr>
          <p:cNvPr id="110" name="Google Shape;110;g476a18ee31_0_3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1" name="Google Shape;111;g476a18ee31_0_38"/>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12" name="Google Shape;112;g476a18ee31_0_38"/>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3" name="Google Shape;113;g476a18ee31_0_38"/>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14" name="Google Shape;114;g476a18ee31_0_38"/>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5" name="Google Shape;115;g476a18ee31_0_3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g476a18ee31_0_3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g476a18ee31_0_3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18"/>
        <p:cNvGrpSpPr/>
        <p:nvPr/>
      </p:nvGrpSpPr>
      <p:grpSpPr>
        <a:xfrm>
          <a:off x="0" y="0"/>
          <a:ext cx="0" cy="0"/>
          <a:chOff x="0" y="0"/>
          <a:chExt cx="0" cy="0"/>
        </a:xfrm>
      </p:grpSpPr>
      <p:sp>
        <p:nvSpPr>
          <p:cNvPr id="119" name="Google Shape;119;g476a18ee31_0_4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g476a18ee31_0_4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1" name="Google Shape;121;g476a18ee31_0_4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g476a18ee31_0_4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23"/>
        <p:cNvGrpSpPr/>
        <p:nvPr/>
      </p:nvGrpSpPr>
      <p:grpSpPr>
        <a:xfrm>
          <a:off x="0" y="0"/>
          <a:ext cx="0" cy="0"/>
          <a:chOff x="0" y="0"/>
          <a:chExt cx="0" cy="0"/>
        </a:xfrm>
      </p:grpSpPr>
      <p:sp>
        <p:nvSpPr>
          <p:cNvPr id="124" name="Google Shape;124;g476a18ee31_0_5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g476a18ee31_0_5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6" name="Google Shape;126;g476a18ee31_0_5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27"/>
        <p:cNvGrpSpPr/>
        <p:nvPr/>
      </p:nvGrpSpPr>
      <p:grpSpPr>
        <a:xfrm>
          <a:off x="0" y="0"/>
          <a:ext cx="0" cy="0"/>
          <a:chOff x="0" y="0"/>
          <a:chExt cx="0" cy="0"/>
        </a:xfrm>
      </p:grpSpPr>
      <p:sp>
        <p:nvSpPr>
          <p:cNvPr id="128" name="Google Shape;128;g476a18ee31_0_56"/>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g476a18ee31_0_56"/>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30" name="Google Shape;130;g476a18ee31_0_56"/>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31" name="Google Shape;131;g476a18ee31_0_5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g476a18ee31_0_5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g476a18ee31_0_5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4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89BBB"/>
              </a:buClr>
              <a:buSzPts val="2700"/>
              <a:buFont typeface="Calibri"/>
              <a:buNone/>
              <a:defRPr sz="2700" b="1">
                <a:solidFill>
                  <a:srgbClr val="489BB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34"/>
        <p:cNvGrpSpPr/>
        <p:nvPr/>
      </p:nvGrpSpPr>
      <p:grpSpPr>
        <a:xfrm>
          <a:off x="0" y="0"/>
          <a:ext cx="0" cy="0"/>
          <a:chOff x="0" y="0"/>
          <a:chExt cx="0" cy="0"/>
        </a:xfrm>
      </p:grpSpPr>
      <p:sp>
        <p:nvSpPr>
          <p:cNvPr id="135" name="Google Shape;135;g476a18ee31_0_63"/>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g476a18ee31_0_63"/>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7" name="Google Shape;137;g476a18ee31_0_63"/>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38" name="Google Shape;138;g476a18ee31_0_6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g476a18ee31_0_6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g476a18ee31_0_6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1"/>
        <p:cNvGrpSpPr/>
        <p:nvPr/>
      </p:nvGrpSpPr>
      <p:grpSpPr>
        <a:xfrm>
          <a:off x="0" y="0"/>
          <a:ext cx="0" cy="0"/>
          <a:chOff x="0" y="0"/>
          <a:chExt cx="0" cy="0"/>
        </a:xfrm>
      </p:grpSpPr>
      <p:sp>
        <p:nvSpPr>
          <p:cNvPr id="142" name="Google Shape;142;g476a18ee31_0_7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g476a18ee31_0_70"/>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44" name="Google Shape;144;g476a18ee31_0_7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5" name="Google Shape;145;g476a18ee31_0_7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476a18ee31_0_7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47"/>
        <p:cNvGrpSpPr/>
        <p:nvPr/>
      </p:nvGrpSpPr>
      <p:grpSpPr>
        <a:xfrm>
          <a:off x="0" y="0"/>
          <a:ext cx="0" cy="0"/>
          <a:chOff x="0" y="0"/>
          <a:chExt cx="0" cy="0"/>
        </a:xfrm>
      </p:grpSpPr>
      <p:sp>
        <p:nvSpPr>
          <p:cNvPr id="148" name="Google Shape;148;g476a18ee31_0_76"/>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9" name="Google Shape;149;g476a18ee31_0_76"/>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50" name="Google Shape;150;g476a18ee31_0_7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1" name="Google Shape;151;g476a18ee31_0_7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2" name="Google Shape;152;g476a18ee31_0_7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4"/>
        <p:cNvGrpSpPr/>
        <p:nvPr/>
      </p:nvGrpSpPr>
      <p:grpSpPr>
        <a:xfrm>
          <a:off x="0" y="0"/>
          <a:ext cx="0" cy="0"/>
          <a:chOff x="0" y="0"/>
          <a:chExt cx="0" cy="0"/>
        </a:xfrm>
      </p:grpSpPr>
      <p:sp>
        <p:nvSpPr>
          <p:cNvPr id="25" name="Google Shape;25;p4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7" name="Google Shape;27;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0"/>
        <p:cNvGrpSpPr/>
        <p:nvPr/>
      </p:nvGrpSpPr>
      <p:grpSpPr>
        <a:xfrm>
          <a:off x="0" y="0"/>
          <a:ext cx="0" cy="0"/>
          <a:chOff x="0" y="0"/>
          <a:chExt cx="0" cy="0"/>
        </a:xfrm>
      </p:grpSpPr>
      <p:sp>
        <p:nvSpPr>
          <p:cNvPr id="31" name="Google Shape;31;p4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4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0" name="Google Shape;40;p4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4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2" name="Google Shape;42;p4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3" name="Google Shape;43;p4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1"/>
        <p:cNvGrpSpPr/>
        <p:nvPr/>
      </p:nvGrpSpPr>
      <p:grpSpPr>
        <a:xfrm>
          <a:off x="0" y="0"/>
          <a:ext cx="0" cy="0"/>
          <a:chOff x="0" y="0"/>
          <a:chExt cx="0" cy="0"/>
        </a:xfrm>
      </p:grpSpPr>
      <p:sp>
        <p:nvSpPr>
          <p:cNvPr id="52" name="Google Shape;52;p4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5"/>
        <p:cNvGrpSpPr/>
        <p:nvPr/>
      </p:nvGrpSpPr>
      <p:grpSpPr>
        <a:xfrm>
          <a:off x="0" y="0"/>
          <a:ext cx="0" cy="0"/>
          <a:chOff x="0" y="0"/>
          <a:chExt cx="0" cy="0"/>
        </a:xfrm>
      </p:grpSpPr>
      <p:sp>
        <p:nvSpPr>
          <p:cNvPr id="56" name="Google Shape;56;p4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6"/>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46"/>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4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2"/>
        <p:cNvGrpSpPr/>
        <p:nvPr/>
      </p:nvGrpSpPr>
      <p:grpSpPr>
        <a:xfrm>
          <a:off x="0" y="0"/>
          <a:ext cx="0" cy="0"/>
          <a:chOff x="0" y="0"/>
          <a:chExt cx="0" cy="0"/>
        </a:xfrm>
      </p:grpSpPr>
      <p:sp>
        <p:nvSpPr>
          <p:cNvPr id="63" name="Google Shape;63;p4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7"/>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5" name="Google Shape;65;p4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6" name="Google Shape;66;p4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1"/>
        <p:cNvGrpSpPr/>
        <p:nvPr/>
      </p:nvGrpSpPr>
      <p:grpSpPr>
        <a:xfrm>
          <a:off x="0" y="0"/>
          <a:ext cx="0" cy="0"/>
          <a:chOff x="0" y="0"/>
          <a:chExt cx="0" cy="0"/>
        </a:xfrm>
      </p:grpSpPr>
      <p:sp>
        <p:nvSpPr>
          <p:cNvPr id="82" name="Google Shape;82;g476a18ee31_0_1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g476a18ee31_0_10"/>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4" name="Google Shape;84;g476a18ee31_0_1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g476a18ee31_0_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g476a18ee31_0_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avast.com/it-it/index#pc"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www.avira.com/it/free-security-suite" TargetMode="External"/><Relationship Id="rId4" Type="http://schemas.openxmlformats.org/officeDocument/2006/relationships/hyperlink" Target="https://www.avg.com/it-it/homepage#p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8" name="Google Shape;158;p1"/>
          <p:cNvSpPr txBox="1">
            <a:spLocks noGrp="1"/>
          </p:cNvSpPr>
          <p:nvPr>
            <p:ph type="ctrTitle"/>
          </p:nvPr>
        </p:nvSpPr>
        <p:spPr>
          <a:xfrm>
            <a:off x="4764947" y="1223784"/>
            <a:ext cx="4310300" cy="14519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E9CBA"/>
              </a:buClr>
              <a:buSzPts val="3300"/>
              <a:buFont typeface="Calibri"/>
              <a:buNone/>
            </a:pPr>
            <a:r>
              <a:rPr lang="it-IT" sz="3300" b="1">
                <a:solidFill>
                  <a:srgbClr val="4E9CBA"/>
                </a:solidFill>
              </a:rPr>
              <a:t>Proteggere i dispositivi</a:t>
            </a:r>
            <a:endParaRPr sz="1800" b="1">
              <a:solidFill>
                <a:srgbClr val="4E9CBA"/>
              </a:solidFill>
            </a:endParaRPr>
          </a:p>
        </p:txBody>
      </p:sp>
      <p:sp>
        <p:nvSpPr>
          <p:cNvPr id="159" name="Google Shape;159;p1"/>
          <p:cNvSpPr txBox="1">
            <a:spLocks noGrp="1"/>
          </p:cNvSpPr>
          <p:nvPr>
            <p:ph type="subTitle" idx="1"/>
          </p:nvPr>
        </p:nvSpPr>
        <p:spPr>
          <a:xfrm>
            <a:off x="5095889" y="2923285"/>
            <a:ext cx="3840479" cy="460122"/>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17A25F"/>
              </a:buClr>
              <a:buSzPts val="1530"/>
              <a:buNone/>
            </a:pPr>
            <a:r>
              <a:rPr lang="it-IT" sz="1800" b="1">
                <a:solidFill>
                  <a:srgbClr val="17A25F"/>
                </a:solidFill>
              </a:rPr>
              <a:t>Roger Ottani</a:t>
            </a:r>
            <a:endParaRPr sz="1800" b="1">
              <a:solidFill>
                <a:srgbClr val="17A25F"/>
              </a:solidFill>
            </a:endParaRPr>
          </a:p>
          <a:p>
            <a:pPr marL="0" lvl="0" indent="0" algn="ctr" rtl="0">
              <a:lnSpc>
                <a:spcPct val="75000"/>
              </a:lnSpc>
              <a:spcBef>
                <a:spcPts val="272"/>
              </a:spcBef>
              <a:spcAft>
                <a:spcPts val="0"/>
              </a:spcAft>
              <a:buClr>
                <a:schemeClr val="dk1"/>
              </a:buClr>
              <a:buSzPts val="1360"/>
              <a:buNone/>
            </a:pPr>
            <a:r>
              <a:rPr lang="it-IT" sz="1800">
                <a:solidFill>
                  <a:schemeClr val="dk1"/>
                </a:solidFill>
              </a:rPr>
              <a:t>Area progettazione e contenuti</a:t>
            </a:r>
            <a:endParaRPr sz="1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Adware  </a:t>
            </a:r>
            <a:endParaRPr sz="2500" b="1">
              <a:solidFill>
                <a:srgbClr val="4E9CBA"/>
              </a:solidFill>
            </a:endParaRPr>
          </a:p>
        </p:txBody>
      </p:sp>
      <p:sp>
        <p:nvSpPr>
          <p:cNvPr id="226" name="Google Shape;226;p30"/>
          <p:cNvSpPr txBox="1"/>
          <p:nvPr/>
        </p:nvSpPr>
        <p:spPr>
          <a:xfrm>
            <a:off x="347728" y="1038640"/>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Cosa sono gli adware</a:t>
            </a:r>
            <a:endParaRPr sz="1800" b="1" i="0" u="none" strike="noStrike" cap="none">
              <a:solidFill>
                <a:srgbClr val="17A25F"/>
              </a:solidFill>
              <a:latin typeface="Calibri"/>
              <a:ea typeface="Calibri"/>
              <a:cs typeface="Calibri"/>
              <a:sym typeface="Calibri"/>
            </a:endParaRPr>
          </a:p>
        </p:txBody>
      </p:sp>
      <p:sp>
        <p:nvSpPr>
          <p:cNvPr id="227" name="Google Shape;227;p30"/>
          <p:cNvSpPr txBox="1"/>
          <p:nvPr/>
        </p:nvSpPr>
        <p:spPr>
          <a:xfrm>
            <a:off x="347728" y="1689234"/>
            <a:ext cx="8673442" cy="260981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chemeClr val="dk1"/>
              </a:buClr>
              <a:buSzPts val="1400"/>
              <a:buFont typeface="Calibri"/>
              <a:buNone/>
            </a:pPr>
            <a:r>
              <a:rPr lang="it-IT" sz="1800" b="0" i="0" u="none" strike="noStrike" cap="none" dirty="0">
                <a:solidFill>
                  <a:schemeClr val="dk1"/>
                </a:solidFill>
                <a:latin typeface="Calibri"/>
                <a:ea typeface="Calibri"/>
                <a:cs typeface="Calibri"/>
                <a:sym typeface="Calibri"/>
              </a:rPr>
              <a:t>Il termine è la fusione di due termini inglesi: </a:t>
            </a:r>
            <a:r>
              <a:rPr lang="it-IT" sz="1800" b="1" i="0" u="none" strike="noStrike" cap="none" dirty="0" err="1">
                <a:solidFill>
                  <a:schemeClr val="dk1"/>
                </a:solidFill>
                <a:latin typeface="Calibri"/>
                <a:ea typeface="Calibri"/>
                <a:cs typeface="Calibri"/>
                <a:sym typeface="Calibri"/>
              </a:rPr>
              <a:t>ad</a:t>
            </a:r>
            <a:r>
              <a:rPr lang="it-IT" sz="1800" b="0" i="0" u="none" strike="noStrike" cap="none" dirty="0" err="1">
                <a:solidFill>
                  <a:schemeClr val="dk1"/>
                </a:solidFill>
                <a:latin typeface="Calibri"/>
                <a:ea typeface="Calibri"/>
                <a:cs typeface="Calibri"/>
                <a:sym typeface="Calibri"/>
              </a:rPr>
              <a:t>vertisement</a:t>
            </a:r>
            <a:r>
              <a:rPr lang="it-IT" sz="1800" b="0" i="0" u="none" strike="noStrike" cap="none" dirty="0">
                <a:solidFill>
                  <a:schemeClr val="dk1"/>
                </a:solidFill>
                <a:latin typeface="Calibri"/>
                <a:ea typeface="Calibri"/>
                <a:cs typeface="Calibri"/>
                <a:sym typeface="Calibri"/>
              </a:rPr>
              <a:t> (pubblicità) e </a:t>
            </a:r>
            <a:r>
              <a:rPr lang="it-IT" sz="1800" b="0" i="0" u="none" strike="noStrike" cap="none" dirty="0" err="1">
                <a:solidFill>
                  <a:schemeClr val="dk1"/>
                </a:solidFill>
                <a:latin typeface="Calibri"/>
                <a:ea typeface="Calibri"/>
                <a:cs typeface="Calibri"/>
                <a:sym typeface="Calibri"/>
              </a:rPr>
              <a:t>mal</a:t>
            </a:r>
            <a:r>
              <a:rPr lang="it-IT" sz="1800" b="1" i="0" u="none" strike="noStrike" cap="none" dirty="0" err="1">
                <a:solidFill>
                  <a:schemeClr val="dk1"/>
                </a:solidFill>
                <a:latin typeface="Calibri"/>
                <a:ea typeface="Calibri"/>
                <a:cs typeface="Calibri"/>
                <a:sym typeface="Calibri"/>
              </a:rPr>
              <a:t>ware</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1200"/>
              </a:spcAft>
              <a:buClr>
                <a:schemeClr val="dk1"/>
              </a:buClr>
              <a:buSzPts val="1400"/>
              <a:buFont typeface="Calibri"/>
              <a:buNone/>
            </a:pPr>
            <a:r>
              <a:rPr lang="it-IT" sz="1800" b="0" i="0" u="none" strike="noStrike" cap="none" dirty="0" smtClean="0">
                <a:solidFill>
                  <a:schemeClr val="dk1"/>
                </a:solidFill>
                <a:latin typeface="Calibri"/>
                <a:ea typeface="Calibri"/>
                <a:cs typeface="Calibri"/>
                <a:sym typeface="Calibri"/>
              </a:rPr>
              <a:t>Concepiti </a:t>
            </a:r>
            <a:r>
              <a:rPr lang="it-IT" sz="1800" b="0" i="0" u="none" strike="noStrike" cap="none" dirty="0">
                <a:solidFill>
                  <a:schemeClr val="dk1"/>
                </a:solidFill>
                <a:latin typeface="Calibri"/>
                <a:ea typeface="Calibri"/>
                <a:cs typeface="Calibri"/>
                <a:sym typeface="Calibri"/>
              </a:rPr>
              <a:t>per </a:t>
            </a:r>
            <a:r>
              <a:rPr lang="it-IT" sz="1800" b="1" i="0" u="none" strike="noStrike" cap="none" dirty="0">
                <a:solidFill>
                  <a:schemeClr val="dk1"/>
                </a:solidFill>
                <a:latin typeface="Calibri"/>
                <a:ea typeface="Calibri"/>
                <a:cs typeface="Calibri"/>
                <a:sym typeface="Calibri"/>
              </a:rPr>
              <a:t>mostrare pubblicità </a:t>
            </a:r>
            <a:r>
              <a:rPr lang="it-IT" sz="1800" b="0" i="0" u="none" strike="noStrike" cap="none" dirty="0">
                <a:solidFill>
                  <a:schemeClr val="dk1"/>
                </a:solidFill>
                <a:latin typeface="Calibri"/>
                <a:ea typeface="Calibri"/>
                <a:cs typeface="Calibri"/>
                <a:sym typeface="Calibri"/>
              </a:rPr>
              <a:t>ogni volta che usiamo specifici programmi.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1200"/>
              </a:spcAft>
              <a:buClr>
                <a:schemeClr val="dk1"/>
              </a:buClr>
              <a:buSzPts val="1400"/>
              <a:buFont typeface="Calibri"/>
              <a:buNone/>
            </a:pPr>
            <a:r>
              <a:rPr lang="it-IT" sz="1800" b="0" i="0" u="none" strike="noStrike" cap="none" dirty="0" smtClean="0">
                <a:solidFill>
                  <a:schemeClr val="dk1"/>
                </a:solidFill>
                <a:latin typeface="Calibri"/>
                <a:ea typeface="Calibri"/>
                <a:cs typeface="Calibri"/>
                <a:sym typeface="Calibri"/>
              </a:rPr>
              <a:t>Ad </a:t>
            </a:r>
            <a:r>
              <a:rPr lang="it-IT" sz="1800" b="0" i="0" u="none" strike="noStrike" cap="none" dirty="0">
                <a:solidFill>
                  <a:schemeClr val="dk1"/>
                </a:solidFill>
                <a:latin typeface="Calibri"/>
                <a:ea typeface="Calibri"/>
                <a:cs typeface="Calibri"/>
                <a:sym typeface="Calibri"/>
              </a:rPr>
              <a:t>esempio:</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ts val="1400"/>
              <a:buFont typeface="Arial"/>
              <a:buChar char="•"/>
            </a:pPr>
            <a:r>
              <a:rPr lang="it-IT" sz="1800" b="0" i="0" u="none" strike="noStrike" cap="none" dirty="0">
                <a:solidFill>
                  <a:schemeClr val="dk1"/>
                </a:solidFill>
                <a:latin typeface="Calibri"/>
                <a:ea typeface="Calibri"/>
                <a:cs typeface="Calibri"/>
                <a:sym typeface="Calibri"/>
              </a:rPr>
              <a:t>Con alcune </a:t>
            </a:r>
            <a:r>
              <a:rPr lang="it-IT" sz="1800" b="1" i="0" u="none" strike="noStrike" cap="none" dirty="0">
                <a:solidFill>
                  <a:schemeClr val="dk1"/>
                </a:solidFill>
                <a:latin typeface="Calibri"/>
                <a:ea typeface="Calibri"/>
                <a:cs typeface="Calibri"/>
                <a:sym typeface="Calibri"/>
              </a:rPr>
              <a:t>versioni gratuite di programmi</a:t>
            </a:r>
            <a:r>
              <a:rPr lang="it-IT" sz="1800" b="0" i="0" u="none" strike="noStrike" cap="none" dirty="0">
                <a:solidFill>
                  <a:schemeClr val="dk1"/>
                </a:solidFill>
                <a:latin typeface="Calibri"/>
                <a:ea typeface="Calibri"/>
                <a:cs typeface="Calibri"/>
                <a:sym typeface="Calibri"/>
              </a:rPr>
              <a:t>, per spingerci all’acquisto anche con </a:t>
            </a:r>
            <a:r>
              <a:rPr lang="it-IT" sz="1800" b="1" i="0" u="none" strike="noStrike" cap="none" dirty="0">
                <a:solidFill>
                  <a:schemeClr val="dk1"/>
                </a:solidFill>
                <a:latin typeface="Calibri"/>
                <a:ea typeface="Calibri"/>
                <a:cs typeface="Calibri"/>
                <a:sym typeface="Calibri"/>
              </a:rPr>
              <a:t>falsi messaggi </a:t>
            </a:r>
            <a:r>
              <a:rPr lang="it-IT" sz="1800" b="0" i="0" u="none" strike="noStrike" cap="none" dirty="0">
                <a:solidFill>
                  <a:schemeClr val="dk1"/>
                </a:solidFill>
                <a:latin typeface="Calibri"/>
                <a:ea typeface="Calibri"/>
                <a:cs typeface="Calibri"/>
                <a:sym typeface="Calibri"/>
              </a:rPr>
              <a:t>allarmistici.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ts val="1400"/>
              <a:buFont typeface="Arial"/>
              <a:buChar char="•"/>
            </a:pPr>
            <a:r>
              <a:rPr lang="it-IT" sz="1800" b="0" i="0" u="none" strike="noStrike" cap="none" dirty="0">
                <a:solidFill>
                  <a:schemeClr val="dk1"/>
                </a:solidFill>
                <a:latin typeface="Calibri"/>
                <a:ea typeface="Calibri"/>
                <a:cs typeface="Calibri"/>
                <a:sym typeface="Calibri"/>
              </a:rPr>
              <a:t>Attraverso </a:t>
            </a:r>
            <a:r>
              <a:rPr lang="it-IT" sz="1800" b="1" i="0" u="none" strike="noStrike" cap="none" dirty="0">
                <a:solidFill>
                  <a:schemeClr val="dk1"/>
                </a:solidFill>
                <a:latin typeface="Calibri"/>
                <a:ea typeface="Calibri"/>
                <a:cs typeface="Calibri"/>
                <a:sym typeface="Calibri"/>
              </a:rPr>
              <a:t>pop-up</a:t>
            </a:r>
            <a:r>
              <a:rPr lang="it-IT" sz="1800" b="0" i="0" u="none" strike="noStrike" cap="none" dirty="0">
                <a:solidFill>
                  <a:schemeClr val="dk1"/>
                </a:solidFill>
                <a:latin typeface="Calibri"/>
                <a:ea typeface="Calibri"/>
                <a:cs typeface="Calibri"/>
                <a:sym typeface="Calibri"/>
              </a:rPr>
              <a:t> (finestre indesiderate) o </a:t>
            </a:r>
            <a:r>
              <a:rPr lang="it-IT" sz="1800" b="1" i="0" u="none" strike="noStrike" cap="none" dirty="0">
                <a:solidFill>
                  <a:schemeClr val="dk1"/>
                </a:solidFill>
                <a:latin typeface="Calibri"/>
                <a:ea typeface="Calibri"/>
                <a:cs typeface="Calibri"/>
                <a:sym typeface="Calibri"/>
              </a:rPr>
              <a:t>nuove finestre del Browser</a:t>
            </a:r>
            <a:r>
              <a:rPr lang="it-IT" sz="1800" b="0" i="0" u="none" strike="noStrike" cap="none" dirty="0">
                <a:solidFill>
                  <a:schemeClr val="dk1"/>
                </a:solidFill>
                <a:latin typeface="Calibri"/>
                <a:ea typeface="Calibri"/>
                <a:cs typeface="Calibri"/>
                <a:sym typeface="Calibri"/>
              </a:rPr>
              <a:t>, aperte automaticamente. </a:t>
            </a:r>
            <a:endParaRPr sz="1800" b="0" i="0" u="none" strike="noStrike" cap="none" dirty="0">
              <a:solidFill>
                <a:schemeClr val="dk1"/>
              </a:solidFill>
              <a:latin typeface="Calibri"/>
              <a:ea typeface="Calibri"/>
              <a:cs typeface="Calibri"/>
              <a:sym typeface="Calibri"/>
            </a:endParaRPr>
          </a:p>
          <a:p>
            <a:pPr marL="0" marR="0" lvl="0" indent="0" algn="l" rtl="0">
              <a:lnSpc>
                <a:spcPct val="177142"/>
              </a:lnSpc>
              <a:spcBef>
                <a:spcPts val="0"/>
              </a:spcBef>
              <a:spcAft>
                <a:spcPts val="1200"/>
              </a:spcAft>
              <a:buClr>
                <a:schemeClr val="dk1"/>
              </a:buClr>
              <a:buSzPts val="1400"/>
              <a:buFont typeface="Calibri"/>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Adware  </a:t>
            </a:r>
            <a:endParaRPr sz="2500" b="1">
              <a:solidFill>
                <a:srgbClr val="4E9CBA"/>
              </a:solidFill>
            </a:endParaRPr>
          </a:p>
        </p:txBody>
      </p:sp>
      <p:sp>
        <p:nvSpPr>
          <p:cNvPr id="233" name="Google Shape;233;p31"/>
          <p:cNvSpPr txBox="1"/>
          <p:nvPr/>
        </p:nvSpPr>
        <p:spPr>
          <a:xfrm>
            <a:off x="347728" y="1038640"/>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dirty="0">
                <a:solidFill>
                  <a:srgbClr val="17A25F"/>
                </a:solidFill>
                <a:latin typeface="Calibri"/>
                <a:ea typeface="Calibri"/>
                <a:cs typeface="Calibri"/>
                <a:sym typeface="Calibri"/>
              </a:rPr>
              <a:t>Come ci si protegge dagli </a:t>
            </a:r>
            <a:r>
              <a:rPr lang="it-IT" sz="1800" b="1" i="0" u="none" strike="noStrike" cap="none" dirty="0" err="1">
                <a:solidFill>
                  <a:srgbClr val="17A25F"/>
                </a:solidFill>
                <a:latin typeface="Calibri"/>
                <a:ea typeface="Calibri"/>
                <a:cs typeface="Calibri"/>
                <a:sym typeface="Calibri"/>
              </a:rPr>
              <a:t>adware</a:t>
            </a:r>
            <a:endParaRPr sz="1800" b="1" i="0" u="none" strike="noStrike" cap="none" dirty="0">
              <a:solidFill>
                <a:srgbClr val="17A25F"/>
              </a:solidFill>
              <a:latin typeface="Calibri"/>
              <a:ea typeface="Calibri"/>
              <a:cs typeface="Calibri"/>
              <a:sym typeface="Calibri"/>
            </a:endParaRPr>
          </a:p>
        </p:txBody>
      </p:sp>
      <p:sp>
        <p:nvSpPr>
          <p:cNvPr id="234" name="Google Shape;234;p31"/>
          <p:cNvSpPr txBox="1"/>
          <p:nvPr/>
        </p:nvSpPr>
        <p:spPr>
          <a:xfrm>
            <a:off x="347728" y="1689234"/>
            <a:ext cx="8229600" cy="23148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it-IT" sz="1800" b="0" i="0" u="none" strike="noStrike" cap="none" dirty="0">
                <a:solidFill>
                  <a:schemeClr val="dk1"/>
                </a:solidFill>
                <a:latin typeface="Calibri"/>
                <a:ea typeface="Calibri"/>
                <a:cs typeface="Calibri"/>
                <a:sym typeface="Calibri"/>
              </a:rPr>
              <a:t>L’</a:t>
            </a:r>
            <a:r>
              <a:rPr lang="it-IT" sz="1800" b="0" i="0" u="none" strike="noStrike" cap="none" dirty="0" err="1">
                <a:solidFill>
                  <a:schemeClr val="dk1"/>
                </a:solidFill>
                <a:latin typeface="Calibri"/>
                <a:ea typeface="Calibri"/>
                <a:cs typeface="Calibri"/>
                <a:sym typeface="Calibri"/>
              </a:rPr>
              <a:t>adware</a:t>
            </a:r>
            <a:r>
              <a:rPr lang="it-IT" sz="1800" b="0" i="0" u="none" strike="noStrike" cap="none" dirty="0">
                <a:solidFill>
                  <a:schemeClr val="dk1"/>
                </a:solidFill>
                <a:latin typeface="Calibri"/>
                <a:ea typeface="Calibri"/>
                <a:cs typeface="Calibri"/>
                <a:sym typeface="Calibri"/>
              </a:rPr>
              <a:t> </a:t>
            </a:r>
            <a:r>
              <a:rPr lang="it-IT" sz="1800" b="1" i="0" u="none" strike="noStrike" cap="none" dirty="0">
                <a:solidFill>
                  <a:schemeClr val="dk1"/>
                </a:solidFill>
                <a:latin typeface="Calibri"/>
                <a:ea typeface="Calibri"/>
                <a:cs typeface="Calibri"/>
                <a:sym typeface="Calibri"/>
              </a:rPr>
              <a:t>non è particolarmente pericoloso</a:t>
            </a:r>
            <a:r>
              <a:rPr lang="it-IT" sz="1800" b="0" i="0" u="none" strike="noStrike" cap="none" dirty="0">
                <a:solidFill>
                  <a:schemeClr val="dk1"/>
                </a:solidFill>
                <a:latin typeface="Calibri"/>
                <a:ea typeface="Calibri"/>
                <a:cs typeface="Calibri"/>
                <a:sym typeface="Calibri"/>
              </a:rPr>
              <a:t> in </a:t>
            </a:r>
            <a:r>
              <a:rPr lang="it-IT" sz="1800" b="0" i="0" u="none" strike="noStrike" cap="none" dirty="0" err="1">
                <a:solidFill>
                  <a:schemeClr val="dk1"/>
                </a:solidFill>
                <a:latin typeface="Calibri"/>
                <a:ea typeface="Calibri"/>
                <a:cs typeface="Calibri"/>
                <a:sym typeface="Calibri"/>
              </a:rPr>
              <a:t>sè</a:t>
            </a:r>
            <a:r>
              <a:rPr lang="it-IT" sz="1800" b="0" i="0" u="none" strike="noStrike" cap="none" dirty="0">
                <a:solidFill>
                  <a:schemeClr val="dk1"/>
                </a:solidFill>
                <a:latin typeface="Calibri"/>
                <a:ea typeface="Calibri"/>
                <a:cs typeface="Calibri"/>
                <a:sym typeface="Calibri"/>
              </a:rPr>
              <a:t> ma spesso </a:t>
            </a:r>
            <a:r>
              <a:rPr lang="it-IT" sz="1800" b="1" i="0" u="none" strike="noStrike" cap="none" dirty="0">
                <a:solidFill>
                  <a:schemeClr val="dk1"/>
                </a:solidFill>
                <a:latin typeface="Calibri"/>
                <a:ea typeface="Calibri"/>
                <a:cs typeface="Calibri"/>
                <a:sym typeface="Calibri"/>
              </a:rPr>
              <a:t>si accompagna a uno </a:t>
            </a:r>
            <a:r>
              <a:rPr lang="it-IT" sz="1800" b="1" i="0" u="none" strike="noStrike" cap="none" dirty="0" err="1">
                <a:solidFill>
                  <a:schemeClr val="dk1"/>
                </a:solidFill>
                <a:latin typeface="Calibri"/>
                <a:ea typeface="Calibri"/>
                <a:cs typeface="Calibri"/>
                <a:sym typeface="Calibri"/>
              </a:rPr>
              <a:t>spyware</a:t>
            </a:r>
            <a:r>
              <a:rPr lang="it-IT"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r>
              <a:rPr lang="it-IT" sz="1800" b="0" i="0" u="none" strike="noStrike" cap="none" dirty="0">
                <a:solidFill>
                  <a:schemeClr val="dk1"/>
                </a:solidFill>
                <a:latin typeface="Calibri"/>
                <a:ea typeface="Calibri"/>
                <a:cs typeface="Calibri"/>
                <a:sym typeface="Calibri"/>
              </a:rPr>
              <a:t>Per essere rimossi gli </a:t>
            </a:r>
            <a:r>
              <a:rPr lang="it-IT" sz="1800" b="0" i="0" u="none" strike="noStrike" cap="none" dirty="0" err="1">
                <a:solidFill>
                  <a:schemeClr val="dk1"/>
                </a:solidFill>
                <a:latin typeface="Calibri"/>
                <a:ea typeface="Calibri"/>
                <a:cs typeface="Calibri"/>
                <a:sym typeface="Calibri"/>
              </a:rPr>
              <a:t>adware</a:t>
            </a:r>
            <a:r>
              <a:rPr lang="it-IT" sz="1800" b="0" i="0" u="none" strike="noStrike" cap="none" dirty="0">
                <a:solidFill>
                  <a:schemeClr val="dk1"/>
                </a:solidFill>
                <a:latin typeface="Calibri"/>
                <a:ea typeface="Calibri"/>
                <a:cs typeface="Calibri"/>
                <a:sym typeface="Calibri"/>
              </a:rPr>
              <a:t> necessitano di </a:t>
            </a:r>
            <a:r>
              <a:rPr lang="it-IT" sz="1800" b="1" i="0" u="sng" strike="noStrike" cap="none" dirty="0">
                <a:solidFill>
                  <a:schemeClr val="dk1"/>
                </a:solidFill>
                <a:latin typeface="Calibri"/>
                <a:ea typeface="Calibri"/>
                <a:cs typeface="Calibri"/>
                <a:sym typeface="Calibri"/>
              </a:rPr>
              <a:t>programmi specifici</a:t>
            </a:r>
            <a:endParaRPr sz="1800" b="0" i="0" u="none" strike="noStrike" cap="none" dirty="0">
              <a:solidFill>
                <a:schemeClr val="dk1"/>
              </a:solidFill>
              <a:latin typeface="Calibri"/>
              <a:ea typeface="Calibri"/>
              <a:cs typeface="Calibri"/>
              <a:sym typeface="Calibri"/>
            </a:endParaRPr>
          </a:p>
          <a:p>
            <a:pPr marL="0" marR="0" lvl="0" indent="0" algn="l" rtl="0">
              <a:lnSpc>
                <a:spcPct val="177142"/>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a:p>
            <a:pPr marL="0" marR="0" lvl="0" indent="0" algn="l" rtl="0">
              <a:lnSpc>
                <a:spcPct val="177142"/>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pic>
        <p:nvPicPr>
          <p:cNvPr id="235" name="Google Shape;235;p31"/>
          <p:cNvPicPr preferRelativeResize="0"/>
          <p:nvPr/>
        </p:nvPicPr>
        <p:blipFill rotWithShape="1">
          <a:blip r:embed="rId3">
            <a:alphaModFix/>
          </a:blip>
          <a:srcRect l="2315" t="8884" r="2313" b="67887"/>
          <a:stretch/>
        </p:blipFill>
        <p:spPr>
          <a:xfrm>
            <a:off x="289623" y="3254161"/>
            <a:ext cx="3114725" cy="756000"/>
          </a:xfrm>
          <a:prstGeom prst="rect">
            <a:avLst/>
          </a:prstGeom>
          <a:noFill/>
          <a:ln>
            <a:noFill/>
          </a:ln>
        </p:spPr>
      </p:pic>
      <p:pic>
        <p:nvPicPr>
          <p:cNvPr id="236" name="Google Shape;236;p31"/>
          <p:cNvPicPr preferRelativeResize="0"/>
          <p:nvPr/>
        </p:nvPicPr>
        <p:blipFill rotWithShape="1">
          <a:blip r:embed="rId4">
            <a:alphaModFix/>
          </a:blip>
          <a:srcRect l="5383" t="8333" r="5921" b="73889"/>
          <a:stretch/>
        </p:blipFill>
        <p:spPr>
          <a:xfrm>
            <a:off x="4250784" y="3227595"/>
            <a:ext cx="4572795" cy="7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8"/>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Antivirus </a:t>
            </a:r>
            <a:endParaRPr sz="2500" b="1">
              <a:solidFill>
                <a:srgbClr val="4E9CBA"/>
              </a:solidFill>
            </a:endParaRPr>
          </a:p>
        </p:txBody>
      </p:sp>
      <p:sp>
        <p:nvSpPr>
          <p:cNvPr id="242" name="Google Shape;242;p8"/>
          <p:cNvSpPr txBox="1"/>
          <p:nvPr/>
        </p:nvSpPr>
        <p:spPr>
          <a:xfrm>
            <a:off x="341697" y="1203857"/>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Uno strumento software indispensabile!</a:t>
            </a:r>
            <a:endParaRPr sz="1800" b="1" i="0" u="none" strike="noStrike" cap="none">
              <a:solidFill>
                <a:srgbClr val="17A25F"/>
              </a:solidFill>
              <a:latin typeface="Calibri"/>
              <a:ea typeface="Calibri"/>
              <a:cs typeface="Calibri"/>
              <a:sym typeface="Calibri"/>
            </a:endParaRPr>
          </a:p>
        </p:txBody>
      </p:sp>
      <p:sp>
        <p:nvSpPr>
          <p:cNvPr id="243" name="Google Shape;243;p8"/>
          <p:cNvSpPr txBox="1"/>
          <p:nvPr/>
        </p:nvSpPr>
        <p:spPr>
          <a:xfrm>
            <a:off x="341697" y="1689233"/>
            <a:ext cx="8229600" cy="2314875"/>
          </a:xfrm>
          <a:prstGeom prst="rect">
            <a:avLst/>
          </a:prstGeom>
          <a:noFill/>
          <a:ln>
            <a:noFill/>
          </a:ln>
        </p:spPr>
        <p:txBody>
          <a:bodyPr spcFirstLastPara="1" wrap="square" lIns="0" tIns="0" rIns="0" bIns="0" anchor="t" anchorCtr="0">
            <a:noAutofit/>
          </a:bodyPr>
          <a:lstStyle/>
          <a:p>
            <a:pPr marL="285750" marR="0" lvl="0" indent="-285750" algn="l" rtl="0">
              <a:lnSpc>
                <a:spcPct val="130000"/>
              </a:lnSpc>
              <a:spcBef>
                <a:spcPts val="0"/>
              </a:spcBef>
              <a:spcAft>
                <a:spcPts val="0"/>
              </a:spcAft>
              <a:buClr>
                <a:schemeClr val="dk1"/>
              </a:buClr>
              <a:buSzPct val="90000"/>
              <a:buFont typeface="Arial" panose="020B0604020202020204" pitchFamily="34" charset="0"/>
              <a:buChar char="•"/>
            </a:pPr>
            <a:r>
              <a:rPr lang="it-IT" sz="1800" b="0" i="0" u="none" strike="noStrike" cap="none" dirty="0">
                <a:solidFill>
                  <a:schemeClr val="dk1"/>
                </a:solidFill>
                <a:latin typeface="Calibri"/>
                <a:ea typeface="Calibri"/>
                <a:cs typeface="Calibri"/>
                <a:sym typeface="Calibri"/>
              </a:rPr>
              <a:t>Un programma </a:t>
            </a:r>
            <a:r>
              <a:rPr lang="it-IT" sz="1800" b="1" i="0" u="none" strike="noStrike" cap="none" dirty="0">
                <a:solidFill>
                  <a:schemeClr val="dk1"/>
                </a:solidFill>
                <a:latin typeface="Calibri"/>
                <a:ea typeface="Calibri"/>
                <a:cs typeface="Calibri"/>
                <a:sym typeface="Calibri"/>
              </a:rPr>
              <a:t>sempre in esecuzione </a:t>
            </a:r>
            <a:r>
              <a:rPr lang="it-IT" sz="1800" b="0" i="0" u="none" strike="noStrike" cap="none" dirty="0">
                <a:solidFill>
                  <a:schemeClr val="dk1"/>
                </a:solidFill>
                <a:latin typeface="Calibri"/>
                <a:ea typeface="Calibri"/>
                <a:cs typeface="Calibri"/>
                <a:sym typeface="Calibri"/>
              </a:rPr>
              <a:t>che «sorveglia» il nostro dispositivo.</a:t>
            </a:r>
            <a:endParaRPr sz="1800" b="0" i="0" u="none" strike="noStrike" cap="none" dirty="0">
              <a:solidFill>
                <a:schemeClr val="dk1"/>
              </a:solidFill>
              <a:latin typeface="Calibri"/>
              <a:ea typeface="Calibri"/>
              <a:cs typeface="Calibri"/>
              <a:sym typeface="Calibri"/>
            </a:endParaRPr>
          </a:p>
          <a:p>
            <a:pPr marL="285750" marR="0" lvl="0" indent="-285750" algn="l" rtl="0">
              <a:lnSpc>
                <a:spcPct val="130000"/>
              </a:lnSpc>
              <a:spcBef>
                <a:spcPts val="0"/>
              </a:spcBef>
              <a:spcAft>
                <a:spcPts val="0"/>
              </a:spcAft>
              <a:buClr>
                <a:schemeClr val="dk1"/>
              </a:buClr>
              <a:buSzPct val="90000"/>
              <a:buFont typeface="Arial" panose="020B0604020202020204" pitchFamily="34" charset="0"/>
              <a:buChar char="•"/>
            </a:pPr>
            <a:r>
              <a:rPr lang="it-IT" sz="1800" b="0" i="0" u="none" strike="noStrike" cap="none" dirty="0">
                <a:solidFill>
                  <a:schemeClr val="dk1"/>
                </a:solidFill>
                <a:latin typeface="Calibri"/>
                <a:ea typeface="Calibri"/>
                <a:cs typeface="Calibri"/>
                <a:sym typeface="Calibri"/>
              </a:rPr>
              <a:t>Importante </a:t>
            </a:r>
            <a:r>
              <a:rPr lang="it-IT" sz="1800" b="1" i="0" u="none" strike="noStrike" cap="none" dirty="0">
                <a:solidFill>
                  <a:schemeClr val="dk1"/>
                </a:solidFill>
                <a:latin typeface="Calibri"/>
                <a:ea typeface="Calibri"/>
                <a:cs typeface="Calibri"/>
                <a:sym typeface="Calibri"/>
              </a:rPr>
              <a:t>aggiornare sempre il programma e le definizioni dei virus</a:t>
            </a:r>
            <a:r>
              <a:rPr lang="it-IT"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marL="0" marR="0" lvl="0" indent="0" algn="l" rtl="0">
              <a:lnSpc>
                <a:spcPct val="13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a:ea typeface="Calibri"/>
              <a:cs typeface="Calibri"/>
              <a:sym typeface="Calibri"/>
            </a:endParaRPr>
          </a:p>
          <a:p>
            <a:pPr marL="0" marR="0" lvl="0" indent="0" algn="ctr" rtl="0">
              <a:lnSpc>
                <a:spcPct val="130000"/>
              </a:lnSpc>
              <a:spcBef>
                <a:spcPts val="0"/>
              </a:spcBef>
              <a:spcAft>
                <a:spcPts val="0"/>
              </a:spcAft>
              <a:buClr>
                <a:schemeClr val="dk1"/>
              </a:buClr>
              <a:buSzPts val="1600"/>
              <a:buFont typeface="Calibri"/>
              <a:buNone/>
            </a:pPr>
            <a:r>
              <a:rPr lang="it-IT" sz="1800" b="1" i="0" u="sng" strike="noStrike" cap="none" dirty="0">
                <a:solidFill>
                  <a:schemeClr val="dk1"/>
                </a:solidFill>
                <a:latin typeface="Calibri"/>
                <a:ea typeface="Calibri"/>
                <a:cs typeface="Calibri"/>
                <a:sym typeface="Calibri"/>
              </a:rPr>
              <a:t>Verificare che gli aggiornamenti automatici siano attivi</a:t>
            </a:r>
            <a:endParaRPr sz="1800" b="1" i="0" u="sng"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2"/>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Antivirus</a:t>
            </a:r>
            <a:endParaRPr sz="2500" b="1">
              <a:solidFill>
                <a:srgbClr val="4E9CBA"/>
              </a:solidFill>
            </a:endParaRPr>
          </a:p>
        </p:txBody>
      </p:sp>
      <p:sp>
        <p:nvSpPr>
          <p:cNvPr id="249" name="Google Shape;249;p32"/>
          <p:cNvSpPr txBox="1"/>
          <p:nvPr/>
        </p:nvSpPr>
        <p:spPr>
          <a:xfrm>
            <a:off x="341697" y="1174351"/>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Qual è il miglior antivirus?</a:t>
            </a:r>
            <a:endParaRPr sz="1800" b="1" i="0" u="none" strike="noStrike" cap="none">
              <a:solidFill>
                <a:srgbClr val="17A25F"/>
              </a:solidFill>
              <a:latin typeface="Calibri"/>
              <a:ea typeface="Calibri"/>
              <a:cs typeface="Calibri"/>
              <a:sym typeface="Calibri"/>
            </a:endParaRPr>
          </a:p>
        </p:txBody>
      </p:sp>
      <p:sp>
        <p:nvSpPr>
          <p:cNvPr id="250" name="Google Shape;250;p32"/>
          <p:cNvSpPr txBox="1"/>
          <p:nvPr/>
        </p:nvSpPr>
        <p:spPr>
          <a:xfrm>
            <a:off x="341697" y="1689233"/>
            <a:ext cx="8229600" cy="231487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300"/>
              <a:buFont typeface="Calibri"/>
              <a:buNone/>
            </a:pPr>
            <a:r>
              <a:rPr lang="it-IT" sz="1800" b="1" i="0" u="none" strike="noStrike" cap="none" dirty="0">
                <a:solidFill>
                  <a:schemeClr val="dk1"/>
                </a:solidFill>
                <a:latin typeface="Calibri"/>
                <a:ea typeface="Calibri"/>
                <a:cs typeface="Calibri"/>
                <a:sym typeface="Calibri"/>
              </a:rPr>
              <a:t>Non</a:t>
            </a:r>
            <a:r>
              <a:rPr lang="it-IT" sz="1800" b="0" i="0" u="none" strike="noStrike" cap="none" dirty="0">
                <a:solidFill>
                  <a:schemeClr val="dk1"/>
                </a:solidFill>
                <a:latin typeface="Calibri"/>
                <a:ea typeface="Calibri"/>
                <a:cs typeface="Calibri"/>
                <a:sym typeface="Calibri"/>
              </a:rPr>
              <a:t> </a:t>
            </a:r>
            <a:r>
              <a:rPr lang="it-IT" sz="1800" b="1" i="0" u="none" strike="noStrike" cap="none" dirty="0">
                <a:solidFill>
                  <a:schemeClr val="dk1"/>
                </a:solidFill>
                <a:latin typeface="Calibri"/>
                <a:ea typeface="Calibri"/>
                <a:cs typeface="Calibri"/>
                <a:sym typeface="Calibri"/>
              </a:rPr>
              <a:t>esiste un antivirus migliore </a:t>
            </a:r>
            <a:r>
              <a:rPr lang="it-IT" sz="1800" b="0" i="0" u="none" strike="noStrike" cap="none" dirty="0">
                <a:solidFill>
                  <a:schemeClr val="dk1"/>
                </a:solidFill>
                <a:latin typeface="Calibri"/>
                <a:ea typeface="Calibri"/>
                <a:cs typeface="Calibri"/>
                <a:sym typeface="Calibri"/>
              </a:rPr>
              <a:t>in assoluto!</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300"/>
              <a:buFont typeface="Calibri"/>
              <a:buNone/>
            </a:pPr>
            <a:r>
              <a:rPr lang="it-IT" sz="1800" b="0" i="0" u="none" strike="noStrike" cap="none" dirty="0">
                <a:solidFill>
                  <a:schemeClr val="dk1"/>
                </a:solidFill>
                <a:latin typeface="Calibri"/>
                <a:ea typeface="Calibri"/>
                <a:cs typeface="Calibri"/>
                <a:sym typeface="Calibri"/>
              </a:rPr>
              <a:t>In </a:t>
            </a:r>
            <a:r>
              <a:rPr lang="it-IT" sz="1800" b="1" i="0" u="none" strike="noStrike" cap="none" dirty="0">
                <a:solidFill>
                  <a:schemeClr val="dk1"/>
                </a:solidFill>
                <a:latin typeface="Calibri"/>
                <a:ea typeface="Calibri"/>
                <a:cs typeface="Calibri"/>
                <a:sym typeface="Calibri"/>
              </a:rPr>
              <a:t>Windows 10 il programma antivirus è già integrato nel sistema</a:t>
            </a:r>
            <a:r>
              <a:rPr lang="it-IT"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pic>
        <p:nvPicPr>
          <p:cNvPr id="251" name="Google Shape;251;p32"/>
          <p:cNvPicPr preferRelativeResize="0"/>
          <p:nvPr/>
        </p:nvPicPr>
        <p:blipFill rotWithShape="1">
          <a:blip r:embed="rId3">
            <a:alphaModFix/>
          </a:blip>
          <a:srcRect l="758" t="5721" r="1221" b="1495"/>
          <a:stretch/>
        </p:blipFill>
        <p:spPr>
          <a:xfrm>
            <a:off x="1301750" y="2698750"/>
            <a:ext cx="2534783" cy="1692000"/>
          </a:xfrm>
          <a:prstGeom prst="rect">
            <a:avLst/>
          </a:prstGeom>
          <a:noFill/>
          <a:ln>
            <a:noFill/>
          </a:ln>
        </p:spPr>
      </p:pic>
      <p:pic>
        <p:nvPicPr>
          <p:cNvPr id="252" name="Google Shape;252;p32"/>
          <p:cNvPicPr preferRelativeResize="0"/>
          <p:nvPr/>
        </p:nvPicPr>
        <p:blipFill rotWithShape="1">
          <a:blip r:embed="rId4">
            <a:alphaModFix/>
          </a:blip>
          <a:srcRect t="3957" b="-1"/>
          <a:stretch/>
        </p:blipFill>
        <p:spPr>
          <a:xfrm>
            <a:off x="5249222" y="2698750"/>
            <a:ext cx="2531256" cy="169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p:nvPr/>
        </p:nvSpPr>
        <p:spPr>
          <a:xfrm>
            <a:off x="341696" y="1669312"/>
            <a:ext cx="8621830" cy="26500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300"/>
              <a:buFont typeface="Calibri"/>
              <a:buNone/>
            </a:pPr>
            <a:r>
              <a:rPr lang="it-IT" sz="1800" b="0" i="0" u="none" strike="noStrike" cap="none" dirty="0">
                <a:solidFill>
                  <a:schemeClr val="dk1"/>
                </a:solidFill>
                <a:latin typeface="Calibri"/>
                <a:ea typeface="Calibri"/>
                <a:cs typeface="Calibri"/>
                <a:sym typeface="Calibri"/>
              </a:rPr>
              <a:t>La funzionalità di protezione di base </a:t>
            </a:r>
            <a:r>
              <a:rPr lang="it-IT" sz="1800" b="1" i="0" u="none" strike="noStrike" cap="none" dirty="0">
                <a:solidFill>
                  <a:schemeClr val="dk1"/>
                </a:solidFill>
                <a:latin typeface="Calibri"/>
                <a:ea typeface="Calibri"/>
                <a:cs typeface="Calibri"/>
                <a:sym typeface="Calibri"/>
              </a:rPr>
              <a:t>è garantita anche nelle versioni gratuite</a:t>
            </a:r>
            <a:r>
              <a:rPr lang="it-IT"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Calibri"/>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ct val="90000"/>
              <a:buFont typeface="Arial" panose="020B0604020202020204" pitchFamily="34" charset="0"/>
              <a:buChar char="•"/>
            </a:pPr>
            <a:r>
              <a:rPr lang="it-IT" sz="1800" b="1" i="0" u="none" strike="noStrike" cap="none" dirty="0" err="1">
                <a:solidFill>
                  <a:schemeClr val="dk1"/>
                </a:solidFill>
                <a:latin typeface="Calibri"/>
                <a:ea typeface="Calibri"/>
                <a:cs typeface="Calibri"/>
                <a:sym typeface="Calibri"/>
              </a:rPr>
              <a:t>Avast</a:t>
            </a:r>
            <a:r>
              <a:rPr lang="it-IT" sz="1800" b="0" i="0" u="none" strike="noStrike" cap="none" dirty="0">
                <a:solidFill>
                  <a:schemeClr val="dk1"/>
                </a:solidFill>
                <a:latin typeface="Calibri"/>
                <a:ea typeface="Calibri"/>
                <a:cs typeface="Calibri"/>
                <a:sym typeface="Calibri"/>
              </a:rPr>
              <a:t> protezione contro le minacce rappresentate dai virus e dai </a:t>
            </a:r>
            <a:r>
              <a:rPr lang="it-IT" sz="1800" b="0" i="0" u="none" strike="noStrike" cap="none" dirty="0" err="1">
                <a:solidFill>
                  <a:schemeClr val="dk1"/>
                </a:solidFill>
                <a:latin typeface="Calibri"/>
                <a:ea typeface="Calibri"/>
                <a:cs typeface="Calibri"/>
                <a:sym typeface="Calibri"/>
              </a:rPr>
              <a:t>malware</a:t>
            </a:r>
            <a:r>
              <a:rPr lang="it-IT" sz="1800" b="0" i="0" u="none" strike="noStrike" cap="none" dirty="0">
                <a:solidFill>
                  <a:schemeClr val="dk1"/>
                </a:solidFill>
                <a:latin typeface="Calibri"/>
                <a:ea typeface="Calibri"/>
                <a:cs typeface="Calibri"/>
                <a:sym typeface="Calibri"/>
              </a:rPr>
              <a:t>. [</a:t>
            </a:r>
            <a:r>
              <a:rPr lang="it-IT" sz="1800" b="1" i="0" u="sng" strike="noStrike" cap="none" dirty="0">
                <a:solidFill>
                  <a:schemeClr val="dk1"/>
                </a:solidFill>
                <a:latin typeface="Calibri"/>
                <a:ea typeface="Calibri"/>
                <a:cs typeface="Calibri"/>
                <a:sym typeface="Calibri"/>
                <a:hlinkClick r:id="rId3"/>
              </a:rPr>
              <a:t>Link</a:t>
            </a:r>
            <a:r>
              <a:rPr lang="it-IT"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68300" marR="0" lvl="0" indent="-285750" algn="l" rtl="0">
              <a:lnSpc>
                <a:spcPct val="100000"/>
              </a:lnSpc>
              <a:spcBef>
                <a:spcPts val="0"/>
              </a:spcBef>
              <a:spcAft>
                <a:spcPts val="0"/>
              </a:spcAft>
              <a:buClr>
                <a:schemeClr val="dk1"/>
              </a:buClr>
              <a:buSzPct val="90000"/>
              <a:buFont typeface="Arial" panose="020B0604020202020204" pitchFamily="34" charset="0"/>
              <a:buChar char="•"/>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ct val="90000"/>
              <a:buFont typeface="Arial" panose="020B0604020202020204" pitchFamily="34" charset="0"/>
              <a:buChar char="•"/>
            </a:pPr>
            <a:r>
              <a:rPr lang="it-IT" sz="1800" b="1" i="0" u="none" strike="noStrike" cap="none" dirty="0">
                <a:solidFill>
                  <a:schemeClr val="dk1"/>
                </a:solidFill>
                <a:latin typeface="Calibri"/>
                <a:ea typeface="Calibri"/>
                <a:cs typeface="Calibri"/>
                <a:sym typeface="Calibri"/>
              </a:rPr>
              <a:t>AVG</a:t>
            </a:r>
            <a:r>
              <a:rPr lang="it-IT" sz="1800" b="0" i="0" u="none" strike="noStrike" cap="none" dirty="0">
                <a:solidFill>
                  <a:schemeClr val="dk1"/>
                </a:solidFill>
                <a:latin typeface="Calibri"/>
                <a:ea typeface="Calibri"/>
                <a:cs typeface="Calibri"/>
                <a:sym typeface="Calibri"/>
              </a:rPr>
              <a:t> effettua tutte le operazioni in background. [</a:t>
            </a:r>
            <a:r>
              <a:rPr lang="it-IT" sz="1800" b="1" i="0" u="sng" strike="noStrike" cap="none" dirty="0">
                <a:solidFill>
                  <a:schemeClr val="dk1"/>
                </a:solidFill>
                <a:latin typeface="Calibri"/>
                <a:ea typeface="Calibri"/>
                <a:cs typeface="Calibri"/>
                <a:sym typeface="Calibri"/>
                <a:hlinkClick r:id="rId4"/>
              </a:rPr>
              <a:t>Link</a:t>
            </a:r>
            <a:r>
              <a:rPr lang="it-IT" sz="18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368300" marR="0" lvl="0" indent="-285750" algn="l" rtl="0">
              <a:lnSpc>
                <a:spcPct val="100000"/>
              </a:lnSpc>
              <a:spcBef>
                <a:spcPts val="0"/>
              </a:spcBef>
              <a:spcAft>
                <a:spcPts val="0"/>
              </a:spcAft>
              <a:buClr>
                <a:schemeClr val="dk1"/>
              </a:buClr>
              <a:buSzPct val="90000"/>
              <a:buFont typeface="Arial" panose="020B0604020202020204" pitchFamily="34" charset="0"/>
              <a:buChar char="•"/>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ct val="90000"/>
              <a:buFont typeface="Arial" panose="020B0604020202020204" pitchFamily="34" charset="0"/>
              <a:buChar char="•"/>
            </a:pPr>
            <a:r>
              <a:rPr lang="it-IT" sz="1800" b="1" i="0" u="none" strike="noStrike" cap="none" dirty="0" err="1">
                <a:solidFill>
                  <a:schemeClr val="dk1"/>
                </a:solidFill>
                <a:latin typeface="Calibri"/>
                <a:ea typeface="Calibri"/>
                <a:cs typeface="Calibri"/>
                <a:sym typeface="Calibri"/>
              </a:rPr>
              <a:t>Avira</a:t>
            </a:r>
            <a:r>
              <a:rPr lang="it-IT" sz="1800" b="1" i="0" u="none" strike="noStrike" cap="none" dirty="0">
                <a:solidFill>
                  <a:schemeClr val="dk1"/>
                </a:solidFill>
                <a:latin typeface="Calibri"/>
                <a:ea typeface="Calibri"/>
                <a:cs typeface="Calibri"/>
                <a:sym typeface="Calibri"/>
              </a:rPr>
              <a:t> Free Antivirus </a:t>
            </a:r>
            <a:r>
              <a:rPr lang="it-IT" sz="1800" b="0" i="0" u="none" strike="noStrike" cap="none" dirty="0">
                <a:solidFill>
                  <a:schemeClr val="dk1"/>
                </a:solidFill>
                <a:latin typeface="Calibri"/>
                <a:ea typeface="Calibri"/>
                <a:cs typeface="Calibri"/>
                <a:sym typeface="Calibri"/>
              </a:rPr>
              <a:t>protezione contro virus, </a:t>
            </a:r>
            <a:r>
              <a:rPr lang="it-IT" sz="1800" b="0" i="0" u="none" strike="noStrike" cap="none" dirty="0" err="1">
                <a:solidFill>
                  <a:schemeClr val="dk1"/>
                </a:solidFill>
                <a:latin typeface="Calibri"/>
                <a:ea typeface="Calibri"/>
                <a:cs typeface="Calibri"/>
                <a:sym typeface="Calibri"/>
              </a:rPr>
              <a:t>dialers</a:t>
            </a:r>
            <a:r>
              <a:rPr lang="it-IT" sz="1800" b="0" i="0" u="none" strike="noStrike" cap="none" dirty="0">
                <a:solidFill>
                  <a:schemeClr val="dk1"/>
                </a:solidFill>
                <a:latin typeface="Calibri"/>
                <a:ea typeface="Calibri"/>
                <a:cs typeface="Calibri"/>
                <a:sym typeface="Calibri"/>
              </a:rPr>
              <a:t>, </a:t>
            </a:r>
            <a:r>
              <a:rPr lang="it-IT" sz="1800" b="0" i="0" u="none" strike="noStrike" cap="none" dirty="0" err="1">
                <a:solidFill>
                  <a:schemeClr val="dk1"/>
                </a:solidFill>
                <a:latin typeface="Calibri"/>
                <a:ea typeface="Calibri"/>
                <a:cs typeface="Calibri"/>
                <a:sym typeface="Calibri"/>
              </a:rPr>
              <a:t>rootkits</a:t>
            </a:r>
            <a:r>
              <a:rPr lang="it-IT" sz="1800" b="0" i="0" u="none" strike="noStrike" cap="none" dirty="0">
                <a:solidFill>
                  <a:schemeClr val="dk1"/>
                </a:solidFill>
                <a:latin typeface="Calibri"/>
                <a:ea typeface="Calibri"/>
                <a:cs typeface="Calibri"/>
                <a:sym typeface="Calibri"/>
              </a:rPr>
              <a:t> e </a:t>
            </a:r>
            <a:r>
              <a:rPr lang="it-IT" sz="1800" b="0" i="0" u="none" strike="noStrike" cap="none" dirty="0" err="1">
                <a:solidFill>
                  <a:schemeClr val="dk1"/>
                </a:solidFill>
                <a:latin typeface="Calibri"/>
                <a:ea typeface="Calibri"/>
                <a:cs typeface="Calibri"/>
                <a:sym typeface="Calibri"/>
              </a:rPr>
              <a:t>spyware</a:t>
            </a:r>
            <a:r>
              <a:rPr lang="it-IT" sz="1800" b="0" i="0" u="none" strike="noStrike" cap="none" dirty="0">
                <a:solidFill>
                  <a:schemeClr val="dk1"/>
                </a:solidFill>
                <a:latin typeface="Calibri"/>
                <a:ea typeface="Calibri"/>
                <a:cs typeface="Calibri"/>
                <a:sym typeface="Calibri"/>
              </a:rPr>
              <a:t>. [</a:t>
            </a:r>
            <a:r>
              <a:rPr lang="it-IT" sz="1800" b="1" i="0" u="sng" strike="noStrike" cap="none" dirty="0">
                <a:solidFill>
                  <a:schemeClr val="dk1"/>
                </a:solidFill>
                <a:latin typeface="Calibri"/>
                <a:ea typeface="Calibri"/>
                <a:cs typeface="Calibri"/>
                <a:sym typeface="Calibri"/>
                <a:hlinkClick r:id="rId5"/>
              </a:rPr>
              <a:t>Link</a:t>
            </a:r>
            <a:r>
              <a:rPr lang="it-IT"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lang="it-IT" sz="1200" b="0" i="0" u="none" strike="noStrike" cap="none" dirty="0" smtClean="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dirty="0" smtClean="0">
                <a:solidFill>
                  <a:schemeClr val="dk1"/>
                </a:solidFill>
                <a:latin typeface="Calibri"/>
                <a:ea typeface="Calibri"/>
                <a:cs typeface="Calibri"/>
                <a:sym typeface="Calibri"/>
              </a:rPr>
              <a:t>Ricercare </a:t>
            </a:r>
            <a:r>
              <a:rPr lang="it-IT" sz="1800" b="0" i="0" u="none" strike="noStrike" cap="none" dirty="0">
                <a:solidFill>
                  <a:schemeClr val="dk1"/>
                </a:solidFill>
                <a:latin typeface="Calibri"/>
                <a:ea typeface="Calibri"/>
                <a:cs typeface="Calibri"/>
                <a:sym typeface="Calibri"/>
              </a:rPr>
              <a:t>su Internet con le parole chiave «</a:t>
            </a:r>
            <a:r>
              <a:rPr lang="it-IT" sz="1800" b="1" i="0" u="none" strike="noStrike" cap="none" dirty="0">
                <a:solidFill>
                  <a:schemeClr val="dk1"/>
                </a:solidFill>
                <a:latin typeface="Calibri"/>
                <a:ea typeface="Calibri"/>
                <a:cs typeface="Calibri"/>
                <a:sym typeface="Calibri"/>
              </a:rPr>
              <a:t>Antivirus gratuito</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Calibri"/>
                <a:ea typeface="Calibri"/>
                <a:cs typeface="Calibri"/>
                <a:sym typeface="Calibri"/>
              </a:rPr>
              <a:t>(</a:t>
            </a:r>
            <a:r>
              <a:rPr lang="it-IT" sz="1800" b="0" i="0" u="sng" strike="noStrike" cap="none" dirty="0">
                <a:solidFill>
                  <a:schemeClr val="dk1"/>
                </a:solidFill>
                <a:latin typeface="Calibri"/>
                <a:ea typeface="Calibri"/>
                <a:cs typeface="Calibri"/>
                <a:sym typeface="Calibri"/>
              </a:rPr>
              <a:t>prestare attenzione all’attendibilità del sito!</a:t>
            </a:r>
            <a:r>
              <a:rPr lang="it-IT"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pic>
        <p:nvPicPr>
          <p:cNvPr id="258" name="Google Shape;258;p33"/>
          <p:cNvPicPr preferRelativeResize="0"/>
          <p:nvPr/>
        </p:nvPicPr>
        <p:blipFill rotWithShape="1">
          <a:blip r:embed="rId6">
            <a:alphaModFix/>
          </a:blip>
          <a:srcRect l="11301" r="16694"/>
          <a:stretch/>
        </p:blipFill>
        <p:spPr>
          <a:xfrm rot="1439865">
            <a:off x="5709680" y="2583380"/>
            <a:ext cx="750813" cy="694123"/>
          </a:xfrm>
          <a:prstGeom prst="rect">
            <a:avLst/>
          </a:prstGeom>
          <a:noFill/>
          <a:ln>
            <a:noFill/>
          </a:ln>
        </p:spPr>
      </p:pic>
      <p:sp>
        <p:nvSpPr>
          <p:cNvPr id="259" name="Google Shape;259;p33"/>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Antivirus</a:t>
            </a:r>
            <a:endParaRPr sz="2500" b="1">
              <a:solidFill>
                <a:srgbClr val="4E9CBA"/>
              </a:solidFill>
            </a:endParaRPr>
          </a:p>
        </p:txBody>
      </p:sp>
      <p:sp>
        <p:nvSpPr>
          <p:cNvPr id="260" name="Google Shape;260;p33"/>
          <p:cNvSpPr txBox="1"/>
          <p:nvPr/>
        </p:nvSpPr>
        <p:spPr>
          <a:xfrm>
            <a:off x="341697" y="1174351"/>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Alcuni antivirus disponibili anche in versione gratuita</a:t>
            </a:r>
            <a:endParaRPr sz="1800" b="1" i="0" u="none" strike="noStrike" cap="none">
              <a:solidFill>
                <a:srgbClr val="17A25F"/>
              </a:solidFill>
              <a:latin typeface="Calibri"/>
              <a:ea typeface="Calibri"/>
              <a:cs typeface="Calibri"/>
              <a:sym typeface="Calibri"/>
            </a:endParaRPr>
          </a:p>
        </p:txBody>
      </p:sp>
      <p:pic>
        <p:nvPicPr>
          <p:cNvPr id="261" name="Google Shape;261;p33"/>
          <p:cNvPicPr preferRelativeResize="0"/>
          <p:nvPr/>
        </p:nvPicPr>
        <p:blipFill rotWithShape="1">
          <a:blip r:embed="rId7">
            <a:alphaModFix/>
          </a:blip>
          <a:srcRect/>
          <a:stretch/>
        </p:blipFill>
        <p:spPr>
          <a:xfrm rot="868059">
            <a:off x="8144269" y="2005506"/>
            <a:ext cx="939770" cy="939770"/>
          </a:xfrm>
          <a:prstGeom prst="rect">
            <a:avLst/>
          </a:prstGeom>
          <a:noFill/>
          <a:ln>
            <a:noFill/>
          </a:ln>
        </p:spPr>
      </p:pic>
      <p:pic>
        <p:nvPicPr>
          <p:cNvPr id="262" name="Google Shape;262;p33"/>
          <p:cNvPicPr preferRelativeResize="0"/>
          <p:nvPr/>
        </p:nvPicPr>
        <p:blipFill rotWithShape="1">
          <a:blip r:embed="rId8">
            <a:alphaModFix/>
          </a:blip>
          <a:srcRect/>
          <a:stretch/>
        </p:blipFill>
        <p:spPr>
          <a:xfrm rot="937744">
            <a:off x="7916774" y="3172119"/>
            <a:ext cx="756664" cy="756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5"/>
          <p:cNvPicPr preferRelativeResize="0"/>
          <p:nvPr/>
        </p:nvPicPr>
        <p:blipFill rotWithShape="1">
          <a:blip r:embed="rId3">
            <a:alphaModFix/>
          </a:blip>
          <a:srcRect l="15508" t="10650" r="27127" b="30163"/>
          <a:stretch/>
        </p:blipFill>
        <p:spPr>
          <a:xfrm>
            <a:off x="879448" y="2031601"/>
            <a:ext cx="3902149" cy="2264735"/>
          </a:xfrm>
          <a:prstGeom prst="rect">
            <a:avLst/>
          </a:prstGeom>
          <a:noFill/>
          <a:ln>
            <a:noFill/>
          </a:ln>
        </p:spPr>
      </p:pic>
      <p:sp>
        <p:nvSpPr>
          <p:cNvPr id="268" name="Google Shape;268;p35"/>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dirty="0">
                <a:solidFill>
                  <a:srgbClr val="4E9CBA"/>
                </a:solidFill>
              </a:rPr>
              <a:t>Aggiornamento e sicurezza del computer</a:t>
            </a:r>
            <a:endParaRPr sz="2500" b="1" dirty="0">
              <a:solidFill>
                <a:srgbClr val="4E9CBA"/>
              </a:solidFill>
            </a:endParaRPr>
          </a:p>
        </p:txBody>
      </p:sp>
      <p:sp>
        <p:nvSpPr>
          <p:cNvPr id="269" name="Google Shape;269;p35"/>
          <p:cNvSpPr txBox="1"/>
          <p:nvPr/>
        </p:nvSpPr>
        <p:spPr>
          <a:xfrm>
            <a:off x="341697" y="1174351"/>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Le impostazioni di sicurezza in Windows 10</a:t>
            </a:r>
            <a:endParaRPr sz="1800" b="1" i="0" u="none" strike="noStrike" cap="none">
              <a:solidFill>
                <a:srgbClr val="17A25F"/>
              </a:solidFill>
              <a:latin typeface="Calibri"/>
              <a:ea typeface="Calibri"/>
              <a:cs typeface="Calibri"/>
              <a:sym typeface="Calibri"/>
            </a:endParaRPr>
          </a:p>
        </p:txBody>
      </p:sp>
      <p:sp>
        <p:nvSpPr>
          <p:cNvPr id="270" name="Google Shape;270;p35"/>
          <p:cNvSpPr txBox="1"/>
          <p:nvPr/>
        </p:nvSpPr>
        <p:spPr>
          <a:xfrm>
            <a:off x="341697" y="1689233"/>
            <a:ext cx="8229600" cy="231487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300"/>
              <a:buFont typeface="Calibri"/>
              <a:buNone/>
            </a:pPr>
            <a:r>
              <a:rPr lang="it-IT" sz="1800" b="0" i="0" u="none" strike="noStrike" cap="none" dirty="0">
                <a:solidFill>
                  <a:schemeClr val="dk1"/>
                </a:solidFill>
                <a:latin typeface="Calibri"/>
                <a:ea typeface="Calibri"/>
                <a:cs typeface="Calibri"/>
                <a:sym typeface="Calibri"/>
              </a:rPr>
              <a:t>Punto di partenza:  Impostazioni &gt;&gt; </a:t>
            </a:r>
            <a:r>
              <a:rPr lang="it-IT" sz="1800" b="1" i="0" u="none" strike="noStrike" cap="none" dirty="0">
                <a:solidFill>
                  <a:schemeClr val="dk1"/>
                </a:solidFill>
                <a:latin typeface="Calibri"/>
                <a:ea typeface="Calibri"/>
                <a:cs typeface="Calibri"/>
                <a:sym typeface="Calibri"/>
              </a:rPr>
              <a:t>Aggiornamento e sicurezza</a:t>
            </a:r>
            <a:endParaRPr sz="1800" b="1"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300"/>
              <a:buFont typeface="Calibri"/>
              <a:buNone/>
            </a:pPr>
            <a:endParaRPr sz="1800" b="0" i="0" u="none" strike="noStrike" cap="none" dirty="0">
              <a:solidFill>
                <a:schemeClr val="dk1"/>
              </a:solidFill>
              <a:latin typeface="Calibri"/>
              <a:ea typeface="Calibri"/>
              <a:cs typeface="Calibri"/>
              <a:sym typeface="Calibri"/>
            </a:endParaRPr>
          </a:p>
        </p:txBody>
      </p:sp>
      <p:pic>
        <p:nvPicPr>
          <p:cNvPr id="271" name="Google Shape;271;p35"/>
          <p:cNvPicPr preferRelativeResize="0"/>
          <p:nvPr/>
        </p:nvPicPr>
        <p:blipFill rotWithShape="1">
          <a:blip r:embed="rId3">
            <a:alphaModFix/>
          </a:blip>
          <a:srcRect l="28421" t="58450" r="54342" b="27279"/>
          <a:stretch/>
        </p:blipFill>
        <p:spPr>
          <a:xfrm>
            <a:off x="4456497" y="2961447"/>
            <a:ext cx="3779846" cy="1760080"/>
          </a:xfrm>
          <a:prstGeom prst="rect">
            <a:avLst/>
          </a:prstGeom>
          <a:noFill/>
          <a:ln>
            <a:noFill/>
          </a:ln>
        </p:spPr>
      </p:pic>
      <p:cxnSp>
        <p:nvCxnSpPr>
          <p:cNvPr id="272" name="Google Shape;272;p35"/>
          <p:cNvCxnSpPr/>
          <p:nvPr/>
        </p:nvCxnSpPr>
        <p:spPr>
          <a:xfrm rot="10800000" flipH="1">
            <a:off x="2835118" y="4110377"/>
            <a:ext cx="2759300" cy="6266"/>
          </a:xfrm>
          <a:prstGeom prst="straightConnector1">
            <a:avLst/>
          </a:prstGeom>
          <a:noFill/>
          <a:ln w="19050" cap="flat" cmpd="sng">
            <a:solidFill>
              <a:srgbClr val="469ABB"/>
            </a:solidFill>
            <a:prstDash val="solid"/>
            <a:miter lim="800000"/>
            <a:headEnd type="triangle" w="med" len="med"/>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dirty="0">
                <a:solidFill>
                  <a:srgbClr val="4E9CBA"/>
                </a:solidFill>
              </a:rPr>
              <a:t>Impostazioni di sicurezza in Windows 10</a:t>
            </a:r>
            <a:endParaRPr sz="2500" b="1" dirty="0">
              <a:solidFill>
                <a:srgbClr val="4E9CBA"/>
              </a:solidFill>
            </a:endParaRPr>
          </a:p>
        </p:txBody>
      </p:sp>
      <p:sp>
        <p:nvSpPr>
          <p:cNvPr id="278" name="Google Shape;278;p36"/>
          <p:cNvSpPr txBox="1"/>
          <p:nvPr/>
        </p:nvSpPr>
        <p:spPr>
          <a:xfrm>
            <a:off x="341697" y="1174351"/>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dirty="0">
                <a:solidFill>
                  <a:srgbClr val="17A25F"/>
                </a:solidFill>
                <a:latin typeface="Calibri"/>
                <a:ea typeface="Calibri"/>
                <a:cs typeface="Calibri"/>
                <a:sym typeface="Calibri"/>
              </a:rPr>
              <a:t>Windows update</a:t>
            </a:r>
            <a:endParaRPr sz="1800" b="1" i="0" u="none" strike="noStrike" cap="none" dirty="0">
              <a:solidFill>
                <a:srgbClr val="17A25F"/>
              </a:solidFill>
              <a:latin typeface="Calibri"/>
              <a:ea typeface="Calibri"/>
              <a:cs typeface="Calibri"/>
              <a:sym typeface="Calibri"/>
            </a:endParaRPr>
          </a:p>
        </p:txBody>
      </p:sp>
      <p:sp>
        <p:nvSpPr>
          <p:cNvPr id="279" name="Google Shape;279;p36"/>
          <p:cNvSpPr txBox="1"/>
          <p:nvPr/>
        </p:nvSpPr>
        <p:spPr>
          <a:xfrm>
            <a:off x="341697" y="1689233"/>
            <a:ext cx="2722346" cy="231487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300"/>
              <a:buFont typeface="Calibri"/>
              <a:buNone/>
            </a:pPr>
            <a:r>
              <a:rPr lang="it-IT" sz="1800" b="0" i="0" u="none" strike="noStrike" cap="none">
                <a:solidFill>
                  <a:schemeClr val="dk1"/>
                </a:solidFill>
                <a:latin typeface="Calibri"/>
                <a:ea typeface="Calibri"/>
                <a:cs typeface="Calibri"/>
                <a:sym typeface="Calibri"/>
              </a:rPr>
              <a:t>Mantenere sempre </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1300"/>
              <a:buFont typeface="Calibri"/>
              <a:buNone/>
            </a:pPr>
            <a:r>
              <a:rPr lang="it-IT" sz="1800" b="1" i="0" u="none" strike="noStrike" cap="none">
                <a:solidFill>
                  <a:schemeClr val="dk1"/>
                </a:solidFill>
                <a:latin typeface="Calibri"/>
                <a:ea typeface="Calibri"/>
                <a:cs typeface="Calibri"/>
                <a:sym typeface="Calibri"/>
              </a:rPr>
              <a:t>Windows 10 aggiornato</a:t>
            </a:r>
            <a:endParaRPr sz="1800" b="1"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300"/>
              <a:buFont typeface="Calibri"/>
              <a:buNone/>
            </a:pPr>
            <a:endParaRPr sz="1800" b="0" i="0" u="none" strike="noStrike" cap="none">
              <a:solidFill>
                <a:schemeClr val="dk1"/>
              </a:solidFill>
              <a:latin typeface="Calibri"/>
              <a:ea typeface="Calibri"/>
              <a:cs typeface="Calibri"/>
              <a:sym typeface="Calibri"/>
            </a:endParaRPr>
          </a:p>
        </p:txBody>
      </p:sp>
      <p:pic>
        <p:nvPicPr>
          <p:cNvPr id="280" name="Google Shape;280;p36"/>
          <p:cNvPicPr preferRelativeResize="0"/>
          <p:nvPr/>
        </p:nvPicPr>
        <p:blipFill rotWithShape="1">
          <a:blip r:embed="rId3">
            <a:alphaModFix/>
          </a:blip>
          <a:srcRect l="13949" t="12730" r="44138" b="48577"/>
          <a:stretch/>
        </p:blipFill>
        <p:spPr>
          <a:xfrm>
            <a:off x="3064043" y="1158309"/>
            <a:ext cx="6079957" cy="31570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7"/>
          <p:cNvPicPr preferRelativeResize="0"/>
          <p:nvPr/>
        </p:nvPicPr>
        <p:blipFill rotWithShape="1">
          <a:blip r:embed="rId3">
            <a:alphaModFix/>
          </a:blip>
          <a:srcRect l="13645" t="11886" r="41979" b="42499"/>
          <a:stretch/>
        </p:blipFill>
        <p:spPr>
          <a:xfrm>
            <a:off x="3397727" y="1126992"/>
            <a:ext cx="5746273" cy="3232358"/>
          </a:xfrm>
          <a:prstGeom prst="rect">
            <a:avLst/>
          </a:prstGeom>
          <a:noFill/>
          <a:ln>
            <a:noFill/>
          </a:ln>
        </p:spPr>
      </p:pic>
      <p:sp>
        <p:nvSpPr>
          <p:cNvPr id="286" name="Google Shape;286;p37"/>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dirty="0">
                <a:solidFill>
                  <a:srgbClr val="4E9CBA"/>
                </a:solidFill>
              </a:rPr>
              <a:t>Impostazioni di sicurezza in Windows 10</a:t>
            </a:r>
            <a:endParaRPr sz="2500" b="1" dirty="0">
              <a:solidFill>
                <a:srgbClr val="4E9CBA"/>
              </a:solidFill>
            </a:endParaRPr>
          </a:p>
        </p:txBody>
      </p:sp>
      <p:sp>
        <p:nvSpPr>
          <p:cNvPr id="287" name="Google Shape;287;p37"/>
          <p:cNvSpPr txBox="1"/>
          <p:nvPr/>
        </p:nvSpPr>
        <p:spPr>
          <a:xfrm>
            <a:off x="341697" y="1174351"/>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dirty="0">
                <a:solidFill>
                  <a:srgbClr val="17A25F"/>
                </a:solidFill>
                <a:latin typeface="Calibri"/>
                <a:ea typeface="Calibri"/>
                <a:cs typeface="Calibri"/>
                <a:sym typeface="Calibri"/>
              </a:rPr>
              <a:t>Sicurezza di Windows</a:t>
            </a:r>
            <a:endParaRPr sz="1800" b="1" i="0" u="none" strike="noStrike" cap="none" dirty="0">
              <a:solidFill>
                <a:srgbClr val="17A25F"/>
              </a:solidFill>
              <a:latin typeface="Calibri"/>
              <a:ea typeface="Calibri"/>
              <a:cs typeface="Calibri"/>
              <a:sym typeface="Calibri"/>
            </a:endParaRPr>
          </a:p>
        </p:txBody>
      </p:sp>
      <p:sp>
        <p:nvSpPr>
          <p:cNvPr id="288" name="Google Shape;288;p37"/>
          <p:cNvSpPr txBox="1"/>
          <p:nvPr/>
        </p:nvSpPr>
        <p:spPr>
          <a:xfrm>
            <a:off x="341696" y="1689233"/>
            <a:ext cx="2975661" cy="2314875"/>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1"/>
              </a:buClr>
              <a:buSzPts val="1300"/>
              <a:buFont typeface="Calibri"/>
              <a:buNone/>
            </a:pPr>
            <a:r>
              <a:rPr lang="it-IT" sz="1800" b="0" i="0" u="none" strike="noStrike" cap="none" dirty="0">
                <a:solidFill>
                  <a:schemeClr val="dk1"/>
                </a:solidFill>
                <a:latin typeface="Calibri"/>
                <a:ea typeface="Calibri"/>
                <a:cs typeface="Calibri"/>
                <a:sym typeface="Calibri"/>
              </a:rPr>
              <a:t>Verificare l’esistenza di problemi segnalati nella scheda </a:t>
            </a:r>
            <a:r>
              <a:rPr lang="it-IT" sz="1800" b="1" i="0" u="none" strike="noStrike" cap="none" dirty="0">
                <a:solidFill>
                  <a:schemeClr val="dk1"/>
                </a:solidFill>
                <a:latin typeface="Calibri"/>
                <a:ea typeface="Calibri"/>
                <a:cs typeface="Calibri"/>
                <a:sym typeface="Calibri"/>
              </a:rPr>
              <a:t>Sicurezza di Windows</a:t>
            </a:r>
            <a:endParaRPr sz="1800" b="1" i="0" u="none" strike="noStrike" cap="none"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chemeClr val="dk1"/>
              </a:buClr>
              <a:buSzPts val="1300"/>
              <a:buFont typeface="Calibri"/>
              <a:buNone/>
            </a:pPr>
            <a:endParaRPr sz="1800" b="0" i="0" u="none" strike="noStrike" cap="none" dirty="0">
              <a:solidFill>
                <a:schemeClr val="dk1"/>
              </a:solidFill>
              <a:latin typeface="Calibri"/>
              <a:ea typeface="Calibri"/>
              <a:cs typeface="Calibri"/>
              <a:sym typeface="Calibri"/>
            </a:endParaRPr>
          </a:p>
        </p:txBody>
      </p:sp>
      <p:sp>
        <p:nvSpPr>
          <p:cNvPr id="289" name="Google Shape;289;p37"/>
          <p:cNvSpPr/>
          <p:nvPr/>
        </p:nvSpPr>
        <p:spPr>
          <a:xfrm>
            <a:off x="3397727" y="2717940"/>
            <a:ext cx="2120571" cy="333604"/>
          </a:xfrm>
          <a:prstGeom prst="roundRect">
            <a:avLst>
              <a:gd name="adj" fmla="val 16667"/>
            </a:avLst>
          </a:prstGeom>
          <a:noFill/>
          <a:ln w="38100" cap="flat" cmpd="sng">
            <a:solidFill>
              <a:srgbClr val="469AB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p37"/>
          <p:cNvSpPr/>
          <p:nvPr/>
        </p:nvSpPr>
        <p:spPr>
          <a:xfrm>
            <a:off x="5650490" y="2514204"/>
            <a:ext cx="1828800" cy="332466"/>
          </a:xfrm>
          <a:prstGeom prst="rect">
            <a:avLst/>
          </a:prstGeom>
          <a:noFill/>
          <a:ln w="19050" cap="flat" cmpd="sng">
            <a:solidFill>
              <a:srgbClr val="00A65E"/>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37"/>
          <p:cNvSpPr/>
          <p:nvPr/>
        </p:nvSpPr>
        <p:spPr>
          <a:xfrm>
            <a:off x="5650490" y="2904214"/>
            <a:ext cx="1828800" cy="332466"/>
          </a:xfrm>
          <a:prstGeom prst="rect">
            <a:avLst/>
          </a:prstGeom>
          <a:noFill/>
          <a:ln w="19050" cap="flat" cmpd="sng">
            <a:solidFill>
              <a:srgbClr val="00A65E"/>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2" name="Google Shape;292;p37"/>
          <p:cNvSpPr/>
          <p:nvPr/>
        </p:nvSpPr>
        <p:spPr>
          <a:xfrm>
            <a:off x="5650490" y="3294224"/>
            <a:ext cx="1828800" cy="332466"/>
          </a:xfrm>
          <a:prstGeom prst="rect">
            <a:avLst/>
          </a:prstGeom>
          <a:noFill/>
          <a:ln w="19050" cap="flat" cmpd="sng">
            <a:solidFill>
              <a:srgbClr val="00A65E"/>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3" name="Google Shape;293;p37"/>
          <p:cNvSpPr/>
          <p:nvPr/>
        </p:nvSpPr>
        <p:spPr>
          <a:xfrm>
            <a:off x="5650490" y="3684234"/>
            <a:ext cx="1828800" cy="332466"/>
          </a:xfrm>
          <a:prstGeom prst="rect">
            <a:avLst/>
          </a:prstGeom>
          <a:noFill/>
          <a:ln w="19050" cap="flat" cmpd="sng">
            <a:solidFill>
              <a:srgbClr val="00A65E"/>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p37"/>
          <p:cNvSpPr/>
          <p:nvPr/>
        </p:nvSpPr>
        <p:spPr>
          <a:xfrm>
            <a:off x="5650490" y="4074243"/>
            <a:ext cx="1828800" cy="332466"/>
          </a:xfrm>
          <a:prstGeom prst="rect">
            <a:avLst/>
          </a:prstGeom>
          <a:noFill/>
          <a:ln w="19050" cap="flat" cmpd="sng">
            <a:solidFill>
              <a:srgbClr val="00A65E"/>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476a18ee31_0_8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89BBB"/>
              </a:buClr>
              <a:buSzPts val="2700"/>
              <a:buFont typeface="Calibri"/>
              <a:buNone/>
            </a:pPr>
            <a:r>
              <a:rPr lang="it-IT" sz="2500" dirty="0"/>
              <a:t>Glossario termini 1/5</a:t>
            </a:r>
            <a:endParaRPr sz="2500" dirty="0"/>
          </a:p>
        </p:txBody>
      </p:sp>
      <p:sp>
        <p:nvSpPr>
          <p:cNvPr id="300" name="Google Shape;300;g476a18ee31_0_87"/>
          <p:cNvSpPr txBox="1">
            <a:spLocks noGrp="1"/>
          </p:cNvSpPr>
          <p:nvPr>
            <p:ph type="body" idx="1"/>
          </p:nvPr>
        </p:nvSpPr>
        <p:spPr>
          <a:xfrm>
            <a:off x="516467" y="1064419"/>
            <a:ext cx="7998883" cy="32634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600"/>
              </a:spcAft>
              <a:buClr>
                <a:schemeClr val="dk1"/>
              </a:buClr>
              <a:buSzPts val="1800"/>
              <a:buChar char="•"/>
            </a:pPr>
            <a:r>
              <a:rPr lang="it-IT" sz="1800" b="1" dirty="0" err="1"/>
              <a:t>Add-ones</a:t>
            </a:r>
            <a:r>
              <a:rPr lang="it-IT" sz="1800" b="1" dirty="0"/>
              <a:t>/</a:t>
            </a:r>
            <a:r>
              <a:rPr lang="it-IT" sz="1800" b="1" dirty="0" err="1"/>
              <a:t>Plugin</a:t>
            </a:r>
            <a:r>
              <a:rPr lang="it-IT" sz="1800" dirty="0"/>
              <a:t>: Estensioni di funzionalità ai </a:t>
            </a:r>
            <a:r>
              <a:rPr lang="it-IT" sz="1800" dirty="0" err="1"/>
              <a:t>programmi.Spesso</a:t>
            </a:r>
            <a:r>
              <a:rPr lang="it-IT" sz="1800" dirty="0"/>
              <a:t> si presentano come programmi aggiuntivi da installare in un secondo momento.</a:t>
            </a:r>
            <a:endParaRPr sz="1800" dirty="0"/>
          </a:p>
          <a:p>
            <a:pPr marL="171450" lvl="0" indent="-171450" algn="l" rtl="0">
              <a:lnSpc>
                <a:spcPct val="90000"/>
              </a:lnSpc>
              <a:spcBef>
                <a:spcPts val="0"/>
              </a:spcBef>
              <a:spcAft>
                <a:spcPts val="600"/>
              </a:spcAft>
              <a:buClr>
                <a:schemeClr val="dk1"/>
              </a:buClr>
              <a:buSzPts val="1800"/>
              <a:buChar char="•"/>
            </a:pPr>
            <a:r>
              <a:rPr lang="it-IT" sz="1800" b="1" dirty="0" err="1"/>
              <a:t>Adware</a:t>
            </a:r>
            <a:r>
              <a:rPr lang="it-IT" sz="1800" dirty="0"/>
              <a:t>: Un tipo di </a:t>
            </a:r>
            <a:r>
              <a:rPr lang="it-IT" sz="1800" dirty="0" err="1"/>
              <a:t>malware</a:t>
            </a:r>
            <a:r>
              <a:rPr lang="it-IT" sz="1800" dirty="0"/>
              <a:t> concepito per mostrare annunci pubblicitari. Esistono svariati livelli di "infezione", dalle innocue finestre che ci ricordano di acquistare un prodotto fino alla creazione di innumerevoli finestre (popup) che impediscono l'utilizzo del computer o del programma.</a:t>
            </a:r>
            <a:endParaRPr sz="1800" dirty="0"/>
          </a:p>
          <a:p>
            <a:pPr marL="171450" lvl="0" indent="-171450" algn="l" rtl="0">
              <a:lnSpc>
                <a:spcPct val="90000"/>
              </a:lnSpc>
              <a:spcBef>
                <a:spcPts val="0"/>
              </a:spcBef>
              <a:spcAft>
                <a:spcPts val="600"/>
              </a:spcAft>
              <a:buSzPts val="1800"/>
              <a:buChar char="•"/>
            </a:pPr>
            <a:r>
              <a:rPr lang="it-IT" sz="1800" b="1" dirty="0"/>
              <a:t>Antivirus:</a:t>
            </a:r>
            <a:r>
              <a:rPr lang="it-IT" sz="1800" dirty="0"/>
              <a:t> Il software antivirus è un software che rileva, previene e rimuove virus, </a:t>
            </a:r>
            <a:r>
              <a:rPr lang="it-IT" sz="1800" dirty="0" err="1"/>
              <a:t>worm</a:t>
            </a:r>
            <a:r>
              <a:rPr lang="it-IT" sz="1800" dirty="0"/>
              <a:t> e altri </a:t>
            </a:r>
            <a:r>
              <a:rPr lang="it-IT" sz="1800" dirty="0" err="1"/>
              <a:t>malware</a:t>
            </a:r>
            <a:r>
              <a:rPr lang="it-IT" sz="1800" dirty="0"/>
              <a:t> da un dispositivo digitale.</a:t>
            </a:r>
            <a:endParaRPr sz="1800" dirty="0"/>
          </a:p>
          <a:p>
            <a:pPr marL="171450" lvl="0" indent="-171450" algn="l" rtl="0">
              <a:lnSpc>
                <a:spcPct val="90000"/>
              </a:lnSpc>
              <a:spcBef>
                <a:spcPts val="0"/>
              </a:spcBef>
              <a:spcAft>
                <a:spcPts val="600"/>
              </a:spcAft>
              <a:buSzPts val="1800"/>
              <a:buChar char="•"/>
            </a:pPr>
            <a:r>
              <a:rPr lang="it-IT" sz="1800" b="1" dirty="0"/>
              <a:t>Cartella:</a:t>
            </a:r>
            <a:r>
              <a:rPr lang="it-IT" sz="1800" dirty="0"/>
              <a:t> Una cartella è una raccolta di file e/o altre cartelle (denominate sottocartelle</a:t>
            </a:r>
            <a:r>
              <a:rPr lang="it-IT" sz="1800" dirty="0" smtClean="0"/>
              <a:t>).</a:t>
            </a:r>
            <a:endParaRPr sz="1800" dirty="0">
              <a:solidFill>
                <a:srgbClr val="FF0000"/>
              </a:solidFill>
            </a:endParaRPr>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476a18ee31_0_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89BBB"/>
              </a:buClr>
              <a:buSzPts val="2700"/>
              <a:buFont typeface="Calibri"/>
              <a:buNone/>
            </a:pPr>
            <a:r>
              <a:rPr lang="it-IT" sz="2500" dirty="0"/>
              <a:t>Glossario termini 2/5</a:t>
            </a:r>
            <a:endParaRPr sz="2500" dirty="0"/>
          </a:p>
        </p:txBody>
      </p:sp>
      <p:sp>
        <p:nvSpPr>
          <p:cNvPr id="306" name="Google Shape;306;g476a18ee31_0_0"/>
          <p:cNvSpPr txBox="1">
            <a:spLocks noGrp="1"/>
          </p:cNvSpPr>
          <p:nvPr>
            <p:ph type="body" idx="1"/>
          </p:nvPr>
        </p:nvSpPr>
        <p:spPr>
          <a:xfrm>
            <a:off x="628650" y="928956"/>
            <a:ext cx="7886700" cy="2727300"/>
          </a:xfrm>
          <a:prstGeom prst="rect">
            <a:avLst/>
          </a:prstGeom>
          <a:noFill/>
          <a:ln>
            <a:noFill/>
          </a:ln>
        </p:spPr>
        <p:txBody>
          <a:bodyPr spcFirstLastPara="1" wrap="square" lIns="91425" tIns="45700" rIns="91425" bIns="45700" anchor="t" anchorCtr="0">
            <a:noAutofit/>
          </a:bodyPr>
          <a:lstStyle/>
          <a:p>
            <a:pPr marL="171450" indent="-171450">
              <a:spcBef>
                <a:spcPts val="0"/>
              </a:spcBef>
              <a:spcAft>
                <a:spcPts val="600"/>
              </a:spcAft>
            </a:pPr>
            <a:r>
              <a:rPr lang="it-IT" sz="1800" b="1" dirty="0"/>
              <a:t>Email:</a:t>
            </a:r>
            <a:r>
              <a:rPr lang="it-IT" sz="1800" dirty="0"/>
              <a:t> </a:t>
            </a:r>
            <a:r>
              <a:rPr lang="it-IT" sz="1800" dirty="0" err="1"/>
              <a:t>Elettronic</a:t>
            </a:r>
            <a:r>
              <a:rPr lang="it-IT" sz="1800" dirty="0"/>
              <a:t> Mail, la posta elettronica. Il termine viene utilizzato per indicare un semplice messaggio o il servizio necessario per poter utilizzare la posta elettronica</a:t>
            </a:r>
            <a:r>
              <a:rPr lang="it-IT" sz="1800" dirty="0" smtClean="0"/>
              <a:t>.</a:t>
            </a:r>
            <a:endParaRPr lang="it-IT" sz="1800" b="1" dirty="0" smtClean="0"/>
          </a:p>
          <a:p>
            <a:pPr marL="171450" lvl="0" indent="-171450" algn="l" rtl="0">
              <a:lnSpc>
                <a:spcPct val="90000"/>
              </a:lnSpc>
              <a:spcBef>
                <a:spcPts val="0"/>
              </a:spcBef>
              <a:spcAft>
                <a:spcPts val="600"/>
              </a:spcAft>
              <a:buClr>
                <a:schemeClr val="dk1"/>
              </a:buClr>
              <a:buSzPts val="1800"/>
              <a:buChar char="•"/>
            </a:pPr>
            <a:r>
              <a:rPr lang="it-IT" sz="1800" b="1" dirty="0" smtClean="0"/>
              <a:t>File</a:t>
            </a:r>
            <a:r>
              <a:rPr lang="it-IT" sz="1800" dirty="0"/>
              <a:t>: un oggetto che viene utilizzato per contenere i dati (testo, immagini, musica, video, ecc.). Un file viene aperto da un programma per visualizzare o modificare il contenuto.</a:t>
            </a:r>
            <a:endParaRPr sz="1800" dirty="0"/>
          </a:p>
          <a:p>
            <a:pPr marL="171450" lvl="0" indent="-171450" algn="l" rtl="0">
              <a:lnSpc>
                <a:spcPct val="90000"/>
              </a:lnSpc>
              <a:spcBef>
                <a:spcPts val="750"/>
              </a:spcBef>
              <a:spcAft>
                <a:spcPts val="600"/>
              </a:spcAft>
              <a:buClr>
                <a:schemeClr val="dk1"/>
              </a:buClr>
              <a:buSzPts val="1800"/>
              <a:buChar char="•"/>
            </a:pPr>
            <a:r>
              <a:rPr lang="it-IT" sz="1800" b="1" dirty="0"/>
              <a:t>File </a:t>
            </a:r>
            <a:r>
              <a:rPr lang="it-IT" sz="1800" b="1" dirty="0" err="1"/>
              <a:t>sharing</a:t>
            </a:r>
            <a:r>
              <a:rPr lang="it-IT" sz="1800" dirty="0"/>
              <a:t>: Condivisione di file tra computer collegati alla stessa rete. Il termine viene anche utilizzato per indicare un programma che consente lo scambio di file tra utenti di Internet tramite un computer comune.</a:t>
            </a:r>
            <a:endParaRPr sz="1800" b="1" dirty="0"/>
          </a:p>
          <a:p>
            <a:pPr marL="171450" lvl="0" indent="-171450" algn="l" rtl="0">
              <a:lnSpc>
                <a:spcPct val="90000"/>
              </a:lnSpc>
              <a:spcBef>
                <a:spcPts val="750"/>
              </a:spcBef>
              <a:spcAft>
                <a:spcPts val="600"/>
              </a:spcAft>
              <a:buClr>
                <a:schemeClr val="dk1"/>
              </a:buClr>
              <a:buSzPts val="1800"/>
              <a:buChar char="•"/>
            </a:pPr>
            <a:r>
              <a:rPr lang="it-IT" sz="1800" b="1" dirty="0" err="1"/>
              <a:t>Malware</a:t>
            </a:r>
            <a:r>
              <a:rPr lang="it-IT" sz="1800" dirty="0"/>
              <a:t>: Un </a:t>
            </a:r>
            <a:r>
              <a:rPr lang="it-IT" sz="1800" dirty="0" err="1"/>
              <a:t>malware</a:t>
            </a:r>
            <a:r>
              <a:rPr lang="it-IT" sz="1800" dirty="0"/>
              <a:t>, abbreviazione di "</a:t>
            </a:r>
            <a:r>
              <a:rPr lang="it-IT" sz="1800" dirty="0" err="1"/>
              <a:t>malicious</a:t>
            </a:r>
            <a:r>
              <a:rPr lang="it-IT" sz="1800" dirty="0"/>
              <a:t> software", è un software intenzionalmente progettato per causare danni a un computer. I virus informatici, </a:t>
            </a:r>
            <a:r>
              <a:rPr lang="it-IT" sz="1800" dirty="0" err="1"/>
              <a:t>worm</a:t>
            </a:r>
            <a:r>
              <a:rPr lang="it-IT" sz="1800" dirty="0"/>
              <a:t>, </a:t>
            </a:r>
            <a:r>
              <a:rPr lang="it-IT" sz="1800" dirty="0" err="1"/>
              <a:t>trojan</a:t>
            </a:r>
            <a:r>
              <a:rPr lang="it-IT" sz="1800" dirty="0"/>
              <a:t>, </a:t>
            </a:r>
            <a:r>
              <a:rPr lang="it-IT" sz="1800" dirty="0" err="1"/>
              <a:t>spyware</a:t>
            </a:r>
            <a:r>
              <a:rPr lang="it-IT" sz="1800" dirty="0"/>
              <a:t>, </a:t>
            </a:r>
            <a:r>
              <a:rPr lang="it-IT" sz="1800" dirty="0" err="1"/>
              <a:t>adware</a:t>
            </a:r>
            <a:r>
              <a:rPr lang="it-IT" sz="1800" dirty="0"/>
              <a:t> sono tipi di </a:t>
            </a:r>
            <a:r>
              <a:rPr lang="it-IT" sz="1800" dirty="0" err="1"/>
              <a:t>malware</a:t>
            </a:r>
            <a:r>
              <a:rPr lang="it-IT" sz="1800" dirty="0"/>
              <a:t>.</a:t>
            </a:r>
            <a:endParaRPr sz="1800" b="1" dirty="0"/>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41aab042d4_0_0"/>
          <p:cNvSpPr txBox="1">
            <a:spLocks noGrp="1"/>
          </p:cNvSpPr>
          <p:nvPr>
            <p:ph type="title"/>
          </p:nvPr>
        </p:nvSpPr>
        <p:spPr>
          <a:xfrm>
            <a:off x="241495" y="505807"/>
            <a:ext cx="3433038"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89BBB"/>
              </a:buClr>
              <a:buSzPts val="2700"/>
              <a:buFont typeface="Calibri"/>
              <a:buNone/>
            </a:pPr>
            <a:r>
              <a:rPr lang="it-IT" sz="2500" dirty="0"/>
              <a:t>Introduzione  </a:t>
            </a:r>
            <a:endParaRPr sz="2500" dirty="0"/>
          </a:p>
        </p:txBody>
      </p:sp>
      <p:sp>
        <p:nvSpPr>
          <p:cNvPr id="165" name="Google Shape;165;g41aab042d4_0_0"/>
          <p:cNvSpPr txBox="1"/>
          <p:nvPr/>
        </p:nvSpPr>
        <p:spPr>
          <a:xfrm>
            <a:off x="241495" y="1149510"/>
            <a:ext cx="7886700" cy="32634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30000"/>
              </a:lnSpc>
              <a:spcBef>
                <a:spcPts val="1200"/>
              </a:spcBef>
              <a:spcAft>
                <a:spcPts val="0"/>
              </a:spcAft>
              <a:buClr>
                <a:srgbClr val="000000"/>
              </a:buClr>
              <a:buSzPts val="1800"/>
              <a:buFont typeface="Arial"/>
              <a:buChar char="•"/>
            </a:pPr>
            <a:r>
              <a:rPr lang="it-IT" sz="1800" b="0" i="0" u="none" strike="noStrike" cap="none" dirty="0">
                <a:solidFill>
                  <a:srgbClr val="000000"/>
                </a:solidFill>
                <a:latin typeface="Calibri"/>
                <a:ea typeface="Calibri"/>
                <a:cs typeface="Calibri"/>
                <a:sym typeface="Calibri"/>
              </a:rPr>
              <a:t>Queste slide sono di accompagnamento alle lezioni dei corsi di Alfabetizzazione Digitale di Pane e Internet di primo livello Computer e Smartphone/Tablet.</a:t>
            </a:r>
            <a:endParaRPr sz="1800" b="0" i="0" u="none" strike="noStrike" cap="none" dirty="0">
              <a:solidFill>
                <a:srgbClr val="000000"/>
              </a:solidFill>
              <a:latin typeface="Calibri"/>
              <a:ea typeface="Calibri"/>
              <a:cs typeface="Calibri"/>
              <a:sym typeface="Calibri"/>
            </a:endParaRPr>
          </a:p>
          <a:p>
            <a:pPr marL="171450" marR="0" lvl="0" indent="-171450" algn="l" rtl="0">
              <a:lnSpc>
                <a:spcPct val="130000"/>
              </a:lnSpc>
              <a:spcBef>
                <a:spcPts val="1200"/>
              </a:spcBef>
              <a:spcAft>
                <a:spcPts val="0"/>
              </a:spcAft>
              <a:buClr>
                <a:srgbClr val="000000"/>
              </a:buClr>
              <a:buSzPts val="1800"/>
              <a:buFont typeface="Arial"/>
              <a:buChar char="•"/>
            </a:pPr>
            <a:r>
              <a:rPr lang="it-IT" sz="1800" b="0" i="0" u="none" strike="noStrike" cap="none" dirty="0" smtClean="0">
                <a:solidFill>
                  <a:srgbClr val="000000"/>
                </a:solidFill>
                <a:latin typeface="Calibri"/>
                <a:ea typeface="Calibri"/>
                <a:cs typeface="Calibri"/>
                <a:sym typeface="Calibri"/>
              </a:rPr>
              <a:t>I </a:t>
            </a:r>
            <a:r>
              <a:rPr lang="it-IT" sz="1800" b="0" i="0" u="none" strike="noStrike" cap="none" dirty="0">
                <a:solidFill>
                  <a:srgbClr val="000000"/>
                </a:solidFill>
                <a:latin typeface="Calibri"/>
                <a:ea typeface="Calibri"/>
                <a:cs typeface="Calibri"/>
                <a:sym typeface="Calibri"/>
              </a:rPr>
              <a:t>contenuti principali di queste slide sono: Concetto di </a:t>
            </a:r>
            <a:r>
              <a:rPr lang="it-IT" sz="1800" b="0" i="0" u="none" strike="noStrike" cap="none" dirty="0" err="1">
                <a:solidFill>
                  <a:srgbClr val="000000"/>
                </a:solidFill>
                <a:latin typeface="Calibri"/>
                <a:ea typeface="Calibri"/>
                <a:cs typeface="Calibri"/>
                <a:sym typeface="Calibri"/>
              </a:rPr>
              <a:t>Malware</a:t>
            </a:r>
            <a:r>
              <a:rPr lang="it-IT" sz="1800" b="0" i="0" u="none" strike="noStrike" cap="none" dirty="0">
                <a:solidFill>
                  <a:srgbClr val="000000"/>
                </a:solidFill>
                <a:latin typeface="Calibri"/>
                <a:ea typeface="Calibri"/>
                <a:cs typeface="Calibri"/>
                <a:sym typeface="Calibri"/>
              </a:rPr>
              <a:t>, le più importanti categorie di </a:t>
            </a:r>
            <a:r>
              <a:rPr lang="it-IT" sz="1800" b="0" i="0" u="none" strike="noStrike" cap="none" dirty="0" err="1">
                <a:solidFill>
                  <a:srgbClr val="000000"/>
                </a:solidFill>
                <a:latin typeface="Calibri"/>
                <a:ea typeface="Calibri"/>
                <a:cs typeface="Calibri"/>
                <a:sym typeface="Calibri"/>
              </a:rPr>
              <a:t>Malware</a:t>
            </a:r>
            <a:r>
              <a:rPr lang="it-IT" sz="1800" b="0" i="0" u="none" strike="noStrike" cap="none" dirty="0">
                <a:solidFill>
                  <a:srgbClr val="000000"/>
                </a:solidFill>
                <a:latin typeface="Calibri"/>
                <a:ea typeface="Calibri"/>
                <a:cs typeface="Calibri"/>
                <a:sym typeface="Calibri"/>
              </a:rPr>
              <a:t> (virus, </a:t>
            </a:r>
            <a:r>
              <a:rPr lang="it-IT" sz="1800" b="0" i="0" u="none" strike="noStrike" cap="none" dirty="0" err="1">
                <a:solidFill>
                  <a:srgbClr val="000000"/>
                </a:solidFill>
                <a:latin typeface="Calibri"/>
                <a:ea typeface="Calibri"/>
                <a:cs typeface="Calibri"/>
                <a:sym typeface="Calibri"/>
              </a:rPr>
              <a:t>worm</a:t>
            </a:r>
            <a:r>
              <a:rPr lang="it-IT" sz="1800" b="0" i="0" u="none" strike="noStrike" cap="none" dirty="0">
                <a:solidFill>
                  <a:srgbClr val="000000"/>
                </a:solidFill>
                <a:latin typeface="Calibri"/>
                <a:ea typeface="Calibri"/>
                <a:cs typeface="Calibri"/>
                <a:sym typeface="Calibri"/>
              </a:rPr>
              <a:t>, </a:t>
            </a:r>
            <a:r>
              <a:rPr lang="it-IT" sz="1800" b="0" i="0" u="none" strike="noStrike" cap="none" dirty="0" err="1">
                <a:solidFill>
                  <a:srgbClr val="000000"/>
                </a:solidFill>
                <a:latin typeface="Calibri"/>
                <a:ea typeface="Calibri"/>
                <a:cs typeface="Calibri"/>
                <a:sym typeface="Calibri"/>
              </a:rPr>
              <a:t>trojan</a:t>
            </a:r>
            <a:r>
              <a:rPr lang="it-IT" sz="1800" b="0" i="0" u="none" strike="noStrike" cap="none" dirty="0">
                <a:solidFill>
                  <a:srgbClr val="000000"/>
                </a:solidFill>
                <a:latin typeface="Calibri"/>
                <a:ea typeface="Calibri"/>
                <a:cs typeface="Calibri"/>
                <a:sym typeface="Calibri"/>
              </a:rPr>
              <a:t>, </a:t>
            </a:r>
            <a:r>
              <a:rPr lang="it-IT" sz="1800" b="0" i="0" u="none" strike="noStrike" cap="none" dirty="0" err="1">
                <a:solidFill>
                  <a:srgbClr val="000000"/>
                </a:solidFill>
                <a:latin typeface="Calibri"/>
                <a:ea typeface="Calibri"/>
                <a:cs typeface="Calibri"/>
                <a:sym typeface="Calibri"/>
              </a:rPr>
              <a:t>adware</a:t>
            </a:r>
            <a:r>
              <a:rPr lang="it-IT" sz="1800" b="0" i="0" u="none" strike="noStrike" cap="none" dirty="0">
                <a:solidFill>
                  <a:srgbClr val="000000"/>
                </a:solidFill>
                <a:latin typeface="Calibri"/>
                <a:ea typeface="Calibri"/>
                <a:cs typeface="Calibri"/>
                <a:sym typeface="Calibri"/>
              </a:rPr>
              <a:t>, </a:t>
            </a:r>
            <a:r>
              <a:rPr lang="it-IT" sz="1800" b="0" i="0" u="none" strike="noStrike" cap="none" dirty="0" err="1">
                <a:solidFill>
                  <a:srgbClr val="000000"/>
                </a:solidFill>
                <a:latin typeface="Calibri"/>
                <a:ea typeface="Calibri"/>
                <a:cs typeface="Calibri"/>
                <a:sym typeface="Calibri"/>
              </a:rPr>
              <a:t>spyware</a:t>
            </a:r>
            <a:r>
              <a:rPr lang="it-IT" sz="1800" b="0" i="0" u="none" strike="noStrike" cap="none" dirty="0">
                <a:solidFill>
                  <a:srgbClr val="000000"/>
                </a:solidFill>
                <a:latin typeface="Calibri"/>
                <a:ea typeface="Calibri"/>
                <a:cs typeface="Calibri"/>
                <a:sym typeface="Calibri"/>
              </a:rPr>
              <a:t> ecc. ), le misure di difesa, come funzionano i software </a:t>
            </a:r>
            <a:r>
              <a:rPr lang="it-IT" sz="1800" b="0" i="0" u="none" strike="noStrike" cap="none" dirty="0" err="1">
                <a:solidFill>
                  <a:srgbClr val="000000"/>
                </a:solidFill>
                <a:latin typeface="Calibri"/>
                <a:ea typeface="Calibri"/>
                <a:cs typeface="Calibri"/>
                <a:sym typeface="Calibri"/>
              </a:rPr>
              <a:t>antimalware</a:t>
            </a:r>
            <a:r>
              <a:rPr lang="it-IT" sz="1800" b="0" i="0" u="none" strike="noStrike" cap="none" dirty="0">
                <a:solidFill>
                  <a:srgbClr val="000000"/>
                </a:solidFill>
                <a:latin typeface="Calibri"/>
                <a:ea typeface="Calibri"/>
                <a:cs typeface="Calibri"/>
                <a:sym typeface="Calibri"/>
              </a:rPr>
              <a:t> – esempi di software gratuiti.</a:t>
            </a:r>
            <a:endParaRPr sz="1800" b="0" i="0" u="none" strike="noStrike" cap="none" dirty="0">
              <a:solidFill>
                <a:srgbClr val="000000"/>
              </a:solidFill>
              <a:latin typeface="Calibri"/>
              <a:ea typeface="Calibri"/>
              <a:cs typeface="Calibri"/>
              <a:sym typeface="Calibri"/>
            </a:endParaRPr>
          </a:p>
          <a:p>
            <a:pPr marL="171450" marR="0" lvl="0" indent="-171450" algn="l" rtl="0">
              <a:lnSpc>
                <a:spcPct val="130000"/>
              </a:lnSpc>
              <a:spcBef>
                <a:spcPts val="1200"/>
              </a:spcBef>
              <a:spcAft>
                <a:spcPts val="0"/>
              </a:spcAft>
              <a:buClr>
                <a:srgbClr val="000000"/>
              </a:buClr>
              <a:buSzPts val="1800"/>
              <a:buFont typeface="Arial"/>
              <a:buChar char="•"/>
            </a:pPr>
            <a:r>
              <a:rPr lang="it-IT" sz="1800" b="0" i="0" u="none" strike="noStrike" cap="none" dirty="0" smtClean="0">
                <a:solidFill>
                  <a:srgbClr val="000000"/>
                </a:solidFill>
                <a:latin typeface="Calibri"/>
                <a:ea typeface="Calibri"/>
                <a:cs typeface="Calibri"/>
                <a:sym typeface="Calibri"/>
              </a:rPr>
              <a:t>Riferimento </a:t>
            </a:r>
            <a:r>
              <a:rPr lang="it-IT" sz="1800" b="0" i="0" u="none" strike="noStrike" cap="none" dirty="0">
                <a:solidFill>
                  <a:srgbClr val="000000"/>
                </a:solidFill>
                <a:latin typeface="Calibri"/>
                <a:ea typeface="Calibri"/>
                <a:cs typeface="Calibri"/>
                <a:sym typeface="Calibri"/>
              </a:rPr>
              <a:t>alla Competenza </a:t>
            </a:r>
            <a:r>
              <a:rPr lang="it-IT" sz="1800" b="0" i="0" u="none" strike="noStrike" cap="none" dirty="0" err="1">
                <a:solidFill>
                  <a:srgbClr val="000000"/>
                </a:solidFill>
                <a:latin typeface="Calibri"/>
                <a:ea typeface="Calibri"/>
                <a:cs typeface="Calibri"/>
                <a:sym typeface="Calibri"/>
              </a:rPr>
              <a:t>DigComp</a:t>
            </a:r>
            <a:r>
              <a:rPr lang="it-IT" sz="1800" b="0" i="0" u="none" strike="noStrike" cap="none" dirty="0">
                <a:solidFill>
                  <a:srgbClr val="000000"/>
                </a:solidFill>
                <a:latin typeface="Calibri"/>
                <a:ea typeface="Calibri"/>
                <a:cs typeface="Calibri"/>
                <a:sym typeface="Calibri"/>
              </a:rPr>
              <a:t>: </a:t>
            </a:r>
            <a:r>
              <a:rPr lang="it-IT" sz="1800" b="1" i="0" u="none" strike="noStrike" cap="none" dirty="0">
                <a:solidFill>
                  <a:srgbClr val="000000"/>
                </a:solidFill>
                <a:latin typeface="Calibri"/>
                <a:ea typeface="Calibri"/>
                <a:cs typeface="Calibri"/>
                <a:sym typeface="Calibri"/>
              </a:rPr>
              <a:t>4.1 </a:t>
            </a:r>
            <a:r>
              <a:rPr lang="it-IT" sz="1800" b="1" i="0" u="none" strike="noStrike" cap="none" dirty="0">
                <a:solidFill>
                  <a:schemeClr val="dk1"/>
                </a:solidFill>
                <a:latin typeface="Calibri"/>
                <a:ea typeface="Calibri"/>
                <a:cs typeface="Calibri"/>
                <a:sym typeface="Calibri"/>
              </a:rPr>
              <a:t>Proteggere i dispositivi</a:t>
            </a:r>
            <a:r>
              <a:rPr lang="it-IT" sz="1800" b="0" i="0" u="none" strike="noStrike" cap="none" dirty="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a:p>
            <a:pPr marL="171450" marR="0" lvl="0" indent="-57150" algn="l" rtl="0">
              <a:lnSpc>
                <a:spcPct val="130000"/>
              </a:lnSpc>
              <a:spcBef>
                <a:spcPts val="1200"/>
              </a:spcBef>
              <a:spcAft>
                <a:spcPts val="0"/>
              </a:spcAft>
              <a:buClr>
                <a:srgbClr val="000000"/>
              </a:buClr>
              <a:buSzPts val="1800"/>
              <a:buFont typeface="Arial"/>
              <a:buNone/>
            </a:pPr>
            <a:endParaRPr sz="1800" b="0" i="0" u="none" strike="noStrike" cap="none" dirty="0">
              <a:solidFill>
                <a:srgbClr val="FF0000"/>
              </a:solidFill>
              <a:latin typeface="Calibri"/>
              <a:ea typeface="Calibri"/>
              <a:cs typeface="Calibri"/>
              <a:sym typeface="Calibri"/>
            </a:endParaRPr>
          </a:p>
          <a:p>
            <a:pPr marL="171450" marR="0" lvl="0" indent="-38100" algn="l" rtl="0">
              <a:lnSpc>
                <a:spcPct val="130000"/>
              </a:lnSpc>
              <a:spcBef>
                <a:spcPts val="1200"/>
              </a:spcBef>
              <a:spcAft>
                <a:spcPts val="0"/>
              </a:spcAft>
              <a:buClr>
                <a:srgbClr val="000000"/>
              </a:buClr>
              <a:buSzPts val="2100"/>
              <a:buFont typeface="Arial"/>
              <a:buNone/>
            </a:pPr>
            <a:endParaRPr sz="21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476a18ee31_0_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89BBB"/>
              </a:buClr>
              <a:buSzPts val="2700"/>
              <a:buFont typeface="Calibri"/>
              <a:buNone/>
            </a:pPr>
            <a:r>
              <a:rPr lang="it-IT" sz="2500" dirty="0"/>
              <a:t>Glossario termini 3/5</a:t>
            </a:r>
            <a:endParaRPr sz="2500" dirty="0"/>
          </a:p>
        </p:txBody>
      </p:sp>
      <p:sp>
        <p:nvSpPr>
          <p:cNvPr id="312" name="Google Shape;312;g476a18ee31_0_5"/>
          <p:cNvSpPr txBox="1">
            <a:spLocks noGrp="1"/>
          </p:cNvSpPr>
          <p:nvPr>
            <p:ph type="body" idx="1"/>
          </p:nvPr>
        </p:nvSpPr>
        <p:spPr>
          <a:xfrm>
            <a:off x="628650" y="1140625"/>
            <a:ext cx="7886700" cy="31296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600"/>
              </a:spcAft>
              <a:buClr>
                <a:schemeClr val="dk1"/>
              </a:buClr>
              <a:buSzPts val="1800"/>
              <a:buChar char="•"/>
            </a:pPr>
            <a:r>
              <a:rPr lang="it-IT" sz="1800" b="1" dirty="0"/>
              <a:t>Popup</a:t>
            </a:r>
            <a:r>
              <a:rPr lang="it-IT" sz="1800" dirty="0"/>
              <a:t>: Un tipo di finestra che si apre sullo schermo del dispositivo senza che l'utente selezioni  un comando.</a:t>
            </a:r>
            <a:endParaRPr sz="1800" dirty="0"/>
          </a:p>
          <a:p>
            <a:pPr marL="171450" lvl="0" indent="-171450" algn="l" rtl="0">
              <a:lnSpc>
                <a:spcPct val="90000"/>
              </a:lnSpc>
              <a:spcBef>
                <a:spcPts val="0"/>
              </a:spcBef>
              <a:spcAft>
                <a:spcPts val="600"/>
              </a:spcAft>
              <a:buClr>
                <a:schemeClr val="dk1"/>
              </a:buClr>
              <a:buSzPts val="1800"/>
              <a:buChar char="•"/>
            </a:pPr>
            <a:r>
              <a:rPr lang="it-IT" sz="1800" b="1" dirty="0"/>
              <a:t>Registro di sistema</a:t>
            </a:r>
            <a:r>
              <a:rPr lang="it-IT" sz="1800" dirty="0"/>
              <a:t>: Particolari stringhe di testo che contengono le impostazioni del computer, vengono lette in fase di accensione e servono per un corretto funzionamento del computer.</a:t>
            </a:r>
            <a:endParaRPr sz="1800" b="1" dirty="0"/>
          </a:p>
          <a:p>
            <a:pPr marL="171450" lvl="0" indent="-171450" algn="l" rtl="0">
              <a:lnSpc>
                <a:spcPct val="90000"/>
              </a:lnSpc>
              <a:spcBef>
                <a:spcPts val="750"/>
              </a:spcBef>
              <a:spcAft>
                <a:spcPts val="600"/>
              </a:spcAft>
              <a:buClr>
                <a:schemeClr val="dk1"/>
              </a:buClr>
              <a:buSzPts val="1800"/>
              <a:buChar char="•"/>
            </a:pPr>
            <a:r>
              <a:rPr lang="it-IT" sz="1800" b="1" dirty="0"/>
              <a:t>Sistema operativo</a:t>
            </a:r>
            <a:r>
              <a:rPr lang="it-IT" sz="1800" dirty="0"/>
              <a:t>: Il programma principale che gestisce il computer. Si avvia all’accensione e consente di gestire i vari programmi e i componenti del computer.</a:t>
            </a:r>
            <a:endParaRPr sz="1800" b="1" dirty="0"/>
          </a:p>
          <a:p>
            <a:pPr marL="171450" lvl="0" indent="-171450" algn="l" rtl="0">
              <a:lnSpc>
                <a:spcPct val="90000"/>
              </a:lnSpc>
              <a:spcBef>
                <a:spcPts val="750"/>
              </a:spcBef>
              <a:spcAft>
                <a:spcPts val="600"/>
              </a:spcAft>
              <a:buClr>
                <a:schemeClr val="dk1"/>
              </a:buClr>
              <a:buSzPts val="1800"/>
              <a:buChar char="•"/>
            </a:pPr>
            <a:r>
              <a:rPr lang="it-IT" sz="1800" b="1" dirty="0"/>
              <a:t>Software</a:t>
            </a:r>
            <a:r>
              <a:rPr lang="it-IT" sz="1800" dirty="0"/>
              <a:t>: Il software è costituito da applicazioni eseguite su computer o portatili. Quando le applicazioni vengono eseguite su dispositivi mobili, vengono solitamente chiamate </a:t>
            </a:r>
            <a:r>
              <a:rPr lang="it-IT" sz="1800" dirty="0" err="1"/>
              <a:t>app</a:t>
            </a:r>
            <a:r>
              <a:rPr lang="it-IT" sz="1800" dirty="0"/>
              <a:t>.</a:t>
            </a:r>
            <a:endParaRPr sz="1800" b="1" dirty="0"/>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476a18ee31_0_8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89BBB"/>
              </a:buClr>
              <a:buSzPts val="2700"/>
              <a:buFont typeface="Calibri"/>
              <a:buNone/>
            </a:pPr>
            <a:r>
              <a:rPr lang="it-IT" sz="2500" dirty="0"/>
              <a:t>Glossario termini 4/5</a:t>
            </a:r>
            <a:endParaRPr sz="2500" dirty="0"/>
          </a:p>
        </p:txBody>
      </p:sp>
      <p:sp>
        <p:nvSpPr>
          <p:cNvPr id="318" name="Google Shape;318;g476a18ee31_0_82"/>
          <p:cNvSpPr txBox="1">
            <a:spLocks noGrp="1"/>
          </p:cNvSpPr>
          <p:nvPr>
            <p:ph type="body" idx="1"/>
          </p:nvPr>
        </p:nvSpPr>
        <p:spPr>
          <a:xfrm>
            <a:off x="628650" y="1293025"/>
            <a:ext cx="7886700" cy="263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600"/>
              </a:spcAft>
              <a:buNone/>
            </a:pPr>
            <a:endParaRPr sz="1800" b="1" dirty="0"/>
          </a:p>
          <a:p>
            <a:pPr marL="171450" lvl="0" indent="-171450" algn="l" rtl="0">
              <a:lnSpc>
                <a:spcPct val="90000"/>
              </a:lnSpc>
              <a:spcBef>
                <a:spcPts val="0"/>
              </a:spcBef>
              <a:spcAft>
                <a:spcPts val="600"/>
              </a:spcAft>
              <a:buClr>
                <a:schemeClr val="dk1"/>
              </a:buClr>
              <a:buSzPts val="1800"/>
              <a:buChar char="•"/>
            </a:pPr>
            <a:r>
              <a:rPr lang="it-IT" sz="1800" b="1" dirty="0" err="1"/>
              <a:t>Spyware</a:t>
            </a:r>
            <a:r>
              <a:rPr lang="it-IT" sz="1800" dirty="0"/>
              <a:t>: Tipo di </a:t>
            </a:r>
            <a:r>
              <a:rPr lang="it-IT" sz="1800" dirty="0" err="1"/>
              <a:t>malware</a:t>
            </a:r>
            <a:r>
              <a:rPr lang="it-IT" sz="1800" dirty="0"/>
              <a:t> capace di spiare le attività svolte sul computer. Uno </a:t>
            </a:r>
            <a:r>
              <a:rPr lang="it-IT" sz="1800" dirty="0" err="1"/>
              <a:t>spyware</a:t>
            </a:r>
            <a:r>
              <a:rPr lang="it-IT" sz="1800" dirty="0"/>
              <a:t> è in grado di registrare quello che digitiamo con la tastiera "rubando" le credenziali di accesso (nome </a:t>
            </a:r>
            <a:r>
              <a:rPr lang="it-IT" sz="1800" dirty="0" err="1"/>
              <a:t>uternte</a:t>
            </a:r>
            <a:r>
              <a:rPr lang="it-IT" sz="1800" dirty="0"/>
              <a:t> e password) degli account</a:t>
            </a:r>
            <a:endParaRPr sz="1800" dirty="0"/>
          </a:p>
          <a:p>
            <a:pPr marL="171450" lvl="0" indent="-171450" algn="l" rtl="0">
              <a:lnSpc>
                <a:spcPct val="90000"/>
              </a:lnSpc>
              <a:spcBef>
                <a:spcPts val="0"/>
              </a:spcBef>
              <a:spcAft>
                <a:spcPts val="600"/>
              </a:spcAft>
              <a:buClr>
                <a:schemeClr val="dk1"/>
              </a:buClr>
              <a:buSzPts val="1800"/>
              <a:buChar char="•"/>
            </a:pPr>
            <a:r>
              <a:rPr lang="it-IT" sz="1800" b="1" dirty="0" err="1"/>
              <a:t>Trojans</a:t>
            </a:r>
            <a:r>
              <a:rPr lang="it-IT" sz="1800" dirty="0"/>
              <a:t>: Cavallo di Troia, un tipo di </a:t>
            </a:r>
            <a:r>
              <a:rPr lang="it-IT" sz="1800" dirty="0" err="1"/>
              <a:t>malware</a:t>
            </a:r>
            <a:r>
              <a:rPr lang="it-IT" sz="1800" dirty="0"/>
              <a:t> che utilizza un programma "buono" per entrare all'interno del sistema.</a:t>
            </a:r>
            <a:endParaRPr sz="1800" b="1" dirty="0"/>
          </a:p>
          <a:p>
            <a:pPr marL="171450" lvl="0" indent="-171450" algn="l" rtl="0">
              <a:lnSpc>
                <a:spcPct val="90000"/>
              </a:lnSpc>
              <a:spcBef>
                <a:spcPts val="750"/>
              </a:spcBef>
              <a:spcAft>
                <a:spcPts val="600"/>
              </a:spcAft>
              <a:buClr>
                <a:schemeClr val="dk1"/>
              </a:buClr>
              <a:buSzPts val="1800"/>
              <a:buChar char="•"/>
            </a:pPr>
            <a:r>
              <a:rPr lang="it-IT" sz="1800" b="1" dirty="0"/>
              <a:t>Update</a:t>
            </a:r>
            <a:r>
              <a:rPr lang="it-IT" sz="1800" dirty="0"/>
              <a:t>: Parola inglese che significa aggiornamento, viene utilizzato per indicare il processo di aggiornamento di importanti programmi come l'antivirus o il sistema operativo.</a:t>
            </a:r>
            <a:endParaRPr sz="1800" dirty="0"/>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750"/>
              </a:spcBef>
              <a:spcAft>
                <a:spcPts val="600"/>
              </a:spcAft>
              <a:buClr>
                <a:schemeClr val="dk1"/>
              </a:buClr>
              <a:buSzPts val="1800"/>
              <a:buNone/>
            </a:pPr>
            <a:endParaRPr sz="1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476b089956_0_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89BBB"/>
              </a:buClr>
              <a:buSzPts val="2700"/>
              <a:buFont typeface="Calibri"/>
              <a:buNone/>
            </a:pPr>
            <a:r>
              <a:rPr lang="it-IT" sz="2500" dirty="0"/>
              <a:t>Glossario termini 5/5</a:t>
            </a:r>
            <a:endParaRPr sz="2500" dirty="0"/>
          </a:p>
        </p:txBody>
      </p:sp>
      <p:sp>
        <p:nvSpPr>
          <p:cNvPr id="324" name="Google Shape;324;g476b089956_0_0"/>
          <p:cNvSpPr txBox="1">
            <a:spLocks noGrp="1"/>
          </p:cNvSpPr>
          <p:nvPr>
            <p:ph type="body" idx="1"/>
          </p:nvPr>
        </p:nvSpPr>
        <p:spPr>
          <a:xfrm>
            <a:off x="628650" y="1445425"/>
            <a:ext cx="7886700" cy="23961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0"/>
              </a:spcBef>
              <a:spcAft>
                <a:spcPts val="600"/>
              </a:spcAft>
              <a:buClr>
                <a:schemeClr val="dk1"/>
              </a:buClr>
              <a:buSzPts val="1800"/>
              <a:buChar char="•"/>
            </a:pPr>
            <a:r>
              <a:rPr lang="it-IT" sz="1800" b="1" dirty="0"/>
              <a:t>USB</a:t>
            </a:r>
            <a:r>
              <a:rPr lang="it-IT" sz="1800" dirty="0"/>
              <a:t>: Acronimo di una parola inglese che indica una tipologia di connettori e cavi per i dispositivi. Esistono varie versioni e forme (micro-USB, mini-USB, USB-C).</a:t>
            </a:r>
            <a:endParaRPr sz="1800" dirty="0"/>
          </a:p>
          <a:p>
            <a:pPr marL="171450" lvl="0" indent="-171450" algn="l" rtl="0">
              <a:lnSpc>
                <a:spcPct val="90000"/>
              </a:lnSpc>
              <a:spcBef>
                <a:spcPts val="0"/>
              </a:spcBef>
              <a:spcAft>
                <a:spcPts val="600"/>
              </a:spcAft>
              <a:buSzPts val="1800"/>
              <a:buChar char="•"/>
            </a:pPr>
            <a:r>
              <a:rPr lang="it-IT" sz="1800" b="1" dirty="0"/>
              <a:t>Virus:</a:t>
            </a:r>
            <a:r>
              <a:rPr lang="it-IT" sz="1800" dirty="0"/>
              <a:t> Tipo di </a:t>
            </a:r>
            <a:r>
              <a:rPr lang="it-IT" sz="1800" dirty="0" err="1"/>
              <a:t>malware</a:t>
            </a:r>
            <a:r>
              <a:rPr lang="it-IT" sz="1800" dirty="0"/>
              <a:t> capace di </a:t>
            </a:r>
            <a:r>
              <a:rPr lang="it-IT" sz="1800" dirty="0" err="1"/>
              <a:t>autoreplicarsi</a:t>
            </a:r>
            <a:r>
              <a:rPr lang="it-IT" sz="1800" dirty="0"/>
              <a:t> (si moltiplica da solo) per diffondersi nel computer attaccato e proseguire infettando altri computer.</a:t>
            </a:r>
            <a:endParaRPr sz="1800" dirty="0"/>
          </a:p>
          <a:p>
            <a:pPr marL="171450" lvl="0" indent="-171450" algn="l" rtl="0">
              <a:lnSpc>
                <a:spcPct val="90000"/>
              </a:lnSpc>
              <a:spcBef>
                <a:spcPts val="0"/>
              </a:spcBef>
              <a:spcAft>
                <a:spcPts val="600"/>
              </a:spcAft>
              <a:buSzPts val="1800"/>
              <a:buChar char="•"/>
            </a:pPr>
            <a:r>
              <a:rPr lang="it-IT" sz="1800" b="1" dirty="0"/>
              <a:t>Worms:</a:t>
            </a:r>
            <a:r>
              <a:rPr lang="it-IT" sz="1800" dirty="0"/>
              <a:t> Un </a:t>
            </a:r>
            <a:r>
              <a:rPr lang="it-IT" sz="1800" dirty="0" err="1"/>
              <a:t>worm</a:t>
            </a:r>
            <a:r>
              <a:rPr lang="it-IT" sz="1800" dirty="0"/>
              <a:t> (termine della lingua inglese tradotto letteralmente in "verme"), nella sicurezza informatica, è una particolare categoria di </a:t>
            </a:r>
            <a:r>
              <a:rPr lang="it-IT" sz="1800" dirty="0" err="1"/>
              <a:t>malware</a:t>
            </a:r>
            <a:r>
              <a:rPr lang="it-IT" sz="1800" dirty="0"/>
              <a:t> in grado di </a:t>
            </a:r>
            <a:r>
              <a:rPr lang="it-IT" sz="1800" dirty="0" err="1"/>
              <a:t>autoreplicarsi</a:t>
            </a:r>
            <a:r>
              <a:rPr lang="it-IT" sz="1800" dirty="0"/>
              <a:t>. Il termine virus viene spesso utilizzato come sinonimo di </a:t>
            </a:r>
            <a:r>
              <a:rPr lang="it-IT" sz="1800" dirty="0" err="1"/>
              <a:t>worm</a:t>
            </a:r>
            <a:r>
              <a:rPr lang="it-IT" sz="1800" dirty="0"/>
              <a:t>.</a:t>
            </a:r>
            <a:endParaRPr sz="1800" dirty="0"/>
          </a:p>
          <a:p>
            <a:pPr marL="171450" lvl="0" indent="-57150" algn="l" rtl="0">
              <a:lnSpc>
                <a:spcPct val="90000"/>
              </a:lnSpc>
              <a:spcBef>
                <a:spcPts val="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0"/>
              </a:spcBef>
              <a:spcAft>
                <a:spcPts val="600"/>
              </a:spcAft>
              <a:buClr>
                <a:schemeClr val="dk1"/>
              </a:buClr>
              <a:buSzPts val="1800"/>
              <a:buNone/>
            </a:pPr>
            <a:endParaRPr sz="1800" dirty="0">
              <a:solidFill>
                <a:srgbClr val="FF0000"/>
              </a:solidFill>
            </a:endParaRPr>
          </a:p>
          <a:p>
            <a:pPr marL="171450" lvl="0" indent="-57150" algn="l" rtl="0">
              <a:lnSpc>
                <a:spcPct val="90000"/>
              </a:lnSpc>
              <a:spcBef>
                <a:spcPts val="0"/>
              </a:spcBef>
              <a:spcAft>
                <a:spcPts val="600"/>
              </a:spcAft>
              <a:buClr>
                <a:schemeClr val="dk1"/>
              </a:buClr>
              <a:buSzPts val="1800"/>
              <a:buNone/>
            </a:pPr>
            <a:endParaRPr sz="18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0"/>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dirty="0" err="1">
                <a:solidFill>
                  <a:srgbClr val="4E9CBA"/>
                </a:solidFill>
              </a:rPr>
              <a:t>Malware</a:t>
            </a:r>
            <a:r>
              <a:rPr lang="it-IT" sz="2500" b="1" dirty="0">
                <a:solidFill>
                  <a:srgbClr val="4E9CBA"/>
                </a:solidFill>
              </a:rPr>
              <a:t> </a:t>
            </a:r>
            <a:endParaRPr sz="2500" b="1" dirty="0">
              <a:solidFill>
                <a:srgbClr val="4E9CBA"/>
              </a:solidFill>
            </a:endParaRPr>
          </a:p>
        </p:txBody>
      </p:sp>
      <p:sp>
        <p:nvSpPr>
          <p:cNvPr id="171" name="Google Shape;171;p2"/>
          <p:cNvSpPr txBox="1"/>
          <p:nvPr/>
        </p:nvSpPr>
        <p:spPr>
          <a:xfrm>
            <a:off x="341697" y="1022394"/>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Cosa sono?</a:t>
            </a:r>
            <a:endParaRPr sz="1800" b="1" i="0" u="none" strike="noStrike" cap="none">
              <a:solidFill>
                <a:srgbClr val="17A25F"/>
              </a:solidFill>
              <a:latin typeface="Calibri"/>
              <a:ea typeface="Calibri"/>
              <a:cs typeface="Calibri"/>
              <a:sym typeface="Calibri"/>
            </a:endParaRPr>
          </a:p>
        </p:txBody>
      </p:sp>
      <p:sp>
        <p:nvSpPr>
          <p:cNvPr id="172" name="Google Shape;172;p2"/>
          <p:cNvSpPr txBox="1"/>
          <p:nvPr/>
        </p:nvSpPr>
        <p:spPr>
          <a:xfrm>
            <a:off x="341697" y="1477566"/>
            <a:ext cx="8229600" cy="2314875"/>
          </a:xfrm>
          <a:prstGeom prst="rect">
            <a:avLst/>
          </a:prstGeom>
          <a:noFill/>
          <a:ln>
            <a:noFill/>
          </a:ln>
        </p:spPr>
        <p:txBody>
          <a:bodyPr spcFirstLastPara="1" wrap="square" lIns="0" tIns="0" rIns="0" bIns="0" anchor="t" anchorCtr="0">
            <a:noAutofit/>
          </a:bodyPr>
          <a:lstStyle/>
          <a:p>
            <a:pPr marL="0" marR="0" lvl="0" indent="0" algn="l" rtl="0">
              <a:spcAft>
                <a:spcPts val="1200"/>
              </a:spcAft>
              <a:buClr>
                <a:schemeClr val="dk1"/>
              </a:buClr>
              <a:buSzPts val="1400"/>
              <a:buFont typeface="Calibri"/>
              <a:buNone/>
            </a:pPr>
            <a:r>
              <a:rPr lang="it-IT" sz="1800" b="0" i="0" u="none" strike="noStrike" cap="none" dirty="0">
                <a:solidFill>
                  <a:schemeClr val="dk1"/>
                </a:solidFill>
                <a:latin typeface="Calibri"/>
                <a:ea typeface="Calibri"/>
                <a:cs typeface="Calibri"/>
                <a:sym typeface="Calibri"/>
              </a:rPr>
              <a:t>Il termine nasce dall’unione di due termini “</a:t>
            </a:r>
            <a:r>
              <a:rPr lang="it-IT" sz="1800" b="1" i="0" u="none" strike="noStrike" cap="none" dirty="0" err="1">
                <a:solidFill>
                  <a:schemeClr val="dk1"/>
                </a:solidFill>
                <a:latin typeface="Calibri"/>
                <a:ea typeface="Calibri"/>
                <a:cs typeface="Calibri"/>
                <a:sym typeface="Calibri"/>
              </a:rPr>
              <a:t>mal</a:t>
            </a:r>
            <a:r>
              <a:rPr lang="it-IT" sz="1800" b="0" i="0" u="none" strike="noStrike" cap="none" dirty="0" err="1">
                <a:solidFill>
                  <a:schemeClr val="dk1"/>
                </a:solidFill>
                <a:latin typeface="Calibri"/>
                <a:ea typeface="Calibri"/>
                <a:cs typeface="Calibri"/>
                <a:sym typeface="Calibri"/>
              </a:rPr>
              <a:t>icious</a:t>
            </a:r>
            <a:r>
              <a:rPr lang="it-IT" sz="1800" b="0" i="0" u="none" strike="noStrike" cap="none" dirty="0">
                <a:solidFill>
                  <a:schemeClr val="dk1"/>
                </a:solidFill>
                <a:latin typeface="Calibri"/>
                <a:ea typeface="Calibri"/>
                <a:cs typeface="Calibri"/>
                <a:sym typeface="Calibri"/>
              </a:rPr>
              <a:t> soft</a:t>
            </a:r>
            <a:r>
              <a:rPr lang="it-IT" sz="1800" b="1" i="0" u="none" strike="noStrike" cap="none" dirty="0">
                <a:solidFill>
                  <a:schemeClr val="dk1"/>
                </a:solidFill>
                <a:latin typeface="Calibri"/>
                <a:ea typeface="Calibri"/>
                <a:cs typeface="Calibri"/>
                <a:sym typeface="Calibri"/>
              </a:rPr>
              <a:t>ware</a:t>
            </a:r>
            <a:r>
              <a:rPr lang="it-IT" sz="1800" b="0" i="0" u="none" strike="noStrike" cap="none" dirty="0">
                <a:solidFill>
                  <a:schemeClr val="dk1"/>
                </a:solidFill>
                <a:latin typeface="Calibri"/>
                <a:ea typeface="Calibri"/>
                <a:cs typeface="Calibri"/>
                <a:sym typeface="Calibri"/>
              </a:rPr>
              <a:t>” (</a:t>
            </a:r>
            <a:r>
              <a:rPr lang="it-IT" sz="1800" b="1" i="0" u="none" strike="noStrike" cap="none" dirty="0">
                <a:solidFill>
                  <a:schemeClr val="dk1"/>
                </a:solidFill>
                <a:latin typeface="Calibri"/>
                <a:ea typeface="Calibri"/>
                <a:cs typeface="Calibri"/>
                <a:sym typeface="Calibri"/>
              </a:rPr>
              <a:t>programma dannoso</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l" rtl="0">
              <a:spcAft>
                <a:spcPts val="1200"/>
              </a:spcAft>
              <a:buClr>
                <a:schemeClr val="dk1"/>
              </a:buClr>
              <a:buSzPts val="1400"/>
              <a:buFont typeface="Calibri"/>
              <a:buNone/>
            </a:pPr>
            <a:r>
              <a:rPr lang="it-IT" sz="1800" b="0" i="0" u="none" strike="noStrike" cap="none" dirty="0">
                <a:solidFill>
                  <a:schemeClr val="dk1"/>
                </a:solidFill>
                <a:latin typeface="Calibri"/>
                <a:ea typeface="Calibri"/>
                <a:cs typeface="Calibri"/>
                <a:sym typeface="Calibri"/>
              </a:rPr>
              <a:t>È </a:t>
            </a:r>
            <a:r>
              <a:rPr lang="it-IT" sz="1800" b="1" i="0" u="none" strike="noStrike" cap="none" dirty="0" err="1">
                <a:solidFill>
                  <a:schemeClr val="dk1"/>
                </a:solidFill>
                <a:latin typeface="Calibri"/>
                <a:ea typeface="Calibri"/>
                <a:cs typeface="Calibri"/>
                <a:sym typeface="Calibri"/>
              </a:rPr>
              <a:t>malware</a:t>
            </a:r>
            <a:r>
              <a:rPr lang="it-IT" sz="1800" b="0" i="0" u="none" strike="noStrike" cap="none" dirty="0">
                <a:solidFill>
                  <a:schemeClr val="dk1"/>
                </a:solidFill>
                <a:latin typeface="Calibri"/>
                <a:ea typeface="Calibri"/>
                <a:cs typeface="Calibri"/>
                <a:sym typeface="Calibri"/>
              </a:rPr>
              <a:t> un </a:t>
            </a:r>
            <a:r>
              <a:rPr lang="it-IT" sz="1800" b="1" i="0" u="none" strike="noStrike" cap="none" dirty="0">
                <a:solidFill>
                  <a:schemeClr val="dk1"/>
                </a:solidFill>
                <a:latin typeface="Calibri"/>
                <a:ea typeface="Calibri"/>
                <a:cs typeface="Calibri"/>
                <a:sym typeface="Calibri"/>
              </a:rPr>
              <a:t>qualsiasi programma creato per danneggiare </a:t>
            </a:r>
            <a:r>
              <a:rPr lang="it-IT" sz="1800" b="0" i="0" u="none" strike="noStrike" cap="none" dirty="0">
                <a:solidFill>
                  <a:schemeClr val="dk1"/>
                </a:solidFill>
                <a:latin typeface="Calibri"/>
                <a:ea typeface="Calibri"/>
                <a:cs typeface="Calibri"/>
                <a:sym typeface="Calibri"/>
              </a:rPr>
              <a:t>un sistema informatico.</a:t>
            </a:r>
            <a:endParaRPr sz="1800" b="0" i="0" u="none" strike="noStrike" cap="none" dirty="0">
              <a:solidFill>
                <a:schemeClr val="dk1"/>
              </a:solidFill>
              <a:latin typeface="Calibri"/>
              <a:ea typeface="Calibri"/>
              <a:cs typeface="Calibri"/>
              <a:sym typeface="Calibri"/>
            </a:endParaRPr>
          </a:p>
          <a:p>
            <a:pPr marL="0" marR="0" lvl="0" indent="0" algn="l" rtl="0">
              <a:spcAft>
                <a:spcPts val="1200"/>
              </a:spcAft>
              <a:buClr>
                <a:schemeClr val="dk1"/>
              </a:buClr>
              <a:buSzPts val="1400"/>
              <a:buFont typeface="Calibri"/>
              <a:buNone/>
            </a:pPr>
            <a:r>
              <a:rPr lang="it-IT" sz="1800" b="0" i="0" u="none" strike="noStrike" cap="none" dirty="0">
                <a:solidFill>
                  <a:schemeClr val="dk1"/>
                </a:solidFill>
                <a:latin typeface="Calibri"/>
                <a:ea typeface="Calibri"/>
                <a:cs typeface="Calibri"/>
                <a:sym typeface="Calibri"/>
              </a:rPr>
              <a:t>Ad esempio un </a:t>
            </a:r>
            <a:r>
              <a:rPr lang="it-IT" sz="1800" b="0" i="0" u="none" strike="noStrike" cap="none" dirty="0" err="1">
                <a:solidFill>
                  <a:schemeClr val="dk1"/>
                </a:solidFill>
                <a:latin typeface="Calibri"/>
                <a:ea typeface="Calibri"/>
                <a:cs typeface="Calibri"/>
                <a:sym typeface="Calibri"/>
              </a:rPr>
              <a:t>malware</a:t>
            </a:r>
            <a:r>
              <a:rPr lang="it-IT" sz="1800" b="0" i="0" u="none" strike="noStrike" cap="none" dirty="0">
                <a:solidFill>
                  <a:schemeClr val="dk1"/>
                </a:solidFill>
                <a:latin typeface="Calibri"/>
                <a:ea typeface="Calibri"/>
                <a:cs typeface="Calibri"/>
                <a:sym typeface="Calibri"/>
              </a:rPr>
              <a:t> può:</a:t>
            </a:r>
            <a:endParaRPr sz="1800" b="0" i="0" u="none" strike="noStrike" cap="none" dirty="0">
              <a:solidFill>
                <a:schemeClr val="dk1"/>
              </a:solidFill>
              <a:latin typeface="Calibri"/>
              <a:ea typeface="Calibri"/>
              <a:cs typeface="Calibri"/>
              <a:sym typeface="Calibri"/>
            </a:endParaRPr>
          </a:p>
          <a:p>
            <a:pPr marL="285750" marR="0" lvl="0" indent="-285750" algn="l" rtl="0">
              <a:spcAft>
                <a:spcPts val="1200"/>
              </a:spcAft>
              <a:buClr>
                <a:schemeClr val="dk1"/>
              </a:buClr>
              <a:buSzPct val="90000"/>
              <a:buFont typeface="Arial"/>
              <a:buChar char="•"/>
            </a:pPr>
            <a:r>
              <a:rPr lang="it-IT" sz="1800" b="0" i="0" u="none" strike="noStrike" cap="none" dirty="0">
                <a:solidFill>
                  <a:schemeClr val="dk1"/>
                </a:solidFill>
                <a:latin typeface="Calibri"/>
                <a:ea typeface="Calibri"/>
                <a:cs typeface="Calibri"/>
                <a:sym typeface="Calibri"/>
              </a:rPr>
              <a:t>Provocare danni al sistema operativo e compromettere funzioni del computer;</a:t>
            </a:r>
            <a:endParaRPr sz="1800" b="0" i="0" u="none" strike="noStrike" cap="none" dirty="0">
              <a:solidFill>
                <a:schemeClr val="dk1"/>
              </a:solidFill>
              <a:latin typeface="Calibri"/>
              <a:ea typeface="Calibri"/>
              <a:cs typeface="Calibri"/>
              <a:sym typeface="Calibri"/>
            </a:endParaRPr>
          </a:p>
          <a:p>
            <a:pPr marL="285750" marR="0" lvl="0" indent="-285750" algn="l" rtl="0">
              <a:spcAft>
                <a:spcPts val="1200"/>
              </a:spcAft>
              <a:buClr>
                <a:schemeClr val="dk1"/>
              </a:buClr>
              <a:buSzPct val="90000"/>
              <a:buFont typeface="Arial"/>
              <a:buChar char="•"/>
            </a:pPr>
            <a:r>
              <a:rPr lang="it-IT" sz="1800" b="0" i="0" u="none" strike="noStrike" cap="none" dirty="0">
                <a:solidFill>
                  <a:schemeClr val="dk1"/>
                </a:solidFill>
                <a:latin typeface="Calibri"/>
                <a:ea typeface="Calibri"/>
                <a:cs typeface="Calibri"/>
                <a:sym typeface="Calibri"/>
              </a:rPr>
              <a:t>Compiere a nostra insaputa azioni illegittime con il nostro computer;</a:t>
            </a:r>
            <a:endParaRPr sz="1800" b="0" i="0" u="none" strike="noStrike" cap="none" dirty="0">
              <a:solidFill>
                <a:schemeClr val="dk1"/>
              </a:solidFill>
              <a:latin typeface="Calibri"/>
              <a:ea typeface="Calibri"/>
              <a:cs typeface="Calibri"/>
              <a:sym typeface="Calibri"/>
            </a:endParaRPr>
          </a:p>
          <a:p>
            <a:pPr marL="285750" marR="0" lvl="0" indent="-285750" algn="l" rtl="0">
              <a:spcAft>
                <a:spcPts val="1200"/>
              </a:spcAft>
              <a:buClr>
                <a:schemeClr val="dk1"/>
              </a:buClr>
              <a:buSzPct val="90000"/>
              <a:buFont typeface="Arial"/>
              <a:buChar char="•"/>
            </a:pPr>
            <a:r>
              <a:rPr lang="it-IT" sz="1800" b="0" i="0" u="none" strike="noStrike" cap="none" dirty="0">
                <a:solidFill>
                  <a:schemeClr val="dk1"/>
                </a:solidFill>
                <a:latin typeface="Calibri"/>
                <a:ea typeface="Calibri"/>
                <a:cs typeface="Calibri"/>
                <a:sym typeface="Calibri"/>
              </a:rPr>
              <a:t>Danneggiare i nostri dati;</a:t>
            </a:r>
            <a:endParaRPr sz="1800" b="0" i="0" u="none" strike="noStrike" cap="none" dirty="0">
              <a:solidFill>
                <a:schemeClr val="dk1"/>
              </a:solidFill>
              <a:latin typeface="Calibri"/>
              <a:ea typeface="Calibri"/>
              <a:cs typeface="Calibri"/>
              <a:sym typeface="Calibri"/>
            </a:endParaRPr>
          </a:p>
          <a:p>
            <a:pPr marL="285750" marR="0" lvl="0" indent="-285750" algn="l" rtl="0">
              <a:spcAft>
                <a:spcPts val="1200"/>
              </a:spcAft>
              <a:buClr>
                <a:schemeClr val="dk1"/>
              </a:buClr>
              <a:buSzPct val="90000"/>
              <a:buFont typeface="Arial"/>
              <a:buChar char="•"/>
            </a:pPr>
            <a:r>
              <a:rPr lang="it-IT" sz="1800" b="0" i="0" u="none" strike="noStrike" cap="none" dirty="0">
                <a:solidFill>
                  <a:schemeClr val="dk1"/>
                </a:solidFill>
                <a:latin typeface="Calibri"/>
                <a:ea typeface="Calibri"/>
                <a:cs typeface="Calibri"/>
                <a:sym typeface="Calibri"/>
              </a:rPr>
              <a:t>Impossessarsi delle nostre informazioni personali.</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Malware</a:t>
            </a:r>
            <a:endParaRPr sz="2500" b="1">
              <a:solidFill>
                <a:srgbClr val="FF0000"/>
              </a:solidFill>
            </a:endParaRPr>
          </a:p>
        </p:txBody>
      </p:sp>
      <p:sp>
        <p:nvSpPr>
          <p:cNvPr id="178" name="Google Shape;178;p25"/>
          <p:cNvSpPr txBox="1"/>
          <p:nvPr/>
        </p:nvSpPr>
        <p:spPr>
          <a:xfrm>
            <a:off x="341697" y="1088200"/>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dirty="0">
                <a:solidFill>
                  <a:srgbClr val="17A25F"/>
                </a:solidFill>
                <a:latin typeface="Calibri"/>
                <a:ea typeface="Calibri"/>
                <a:cs typeface="Calibri"/>
                <a:sym typeface="Calibri"/>
              </a:rPr>
              <a:t>Tipi di </a:t>
            </a:r>
            <a:r>
              <a:rPr lang="it-IT" sz="1800" b="1" i="0" u="none" strike="noStrike" cap="none" dirty="0" err="1">
                <a:solidFill>
                  <a:srgbClr val="17A25F"/>
                </a:solidFill>
                <a:latin typeface="Calibri"/>
                <a:ea typeface="Calibri"/>
                <a:cs typeface="Calibri"/>
                <a:sym typeface="Calibri"/>
              </a:rPr>
              <a:t>malware</a:t>
            </a:r>
            <a:endParaRPr sz="1800" b="1" i="0" u="none" strike="noStrike" cap="none" dirty="0">
              <a:solidFill>
                <a:srgbClr val="17A25F"/>
              </a:solidFill>
              <a:latin typeface="Calibri"/>
              <a:ea typeface="Calibri"/>
              <a:cs typeface="Calibri"/>
              <a:sym typeface="Calibri"/>
            </a:endParaRPr>
          </a:p>
        </p:txBody>
      </p:sp>
      <p:sp>
        <p:nvSpPr>
          <p:cNvPr id="179" name="Google Shape;179;p25"/>
          <p:cNvSpPr txBox="1"/>
          <p:nvPr/>
        </p:nvSpPr>
        <p:spPr>
          <a:xfrm>
            <a:off x="341697" y="1538763"/>
            <a:ext cx="8229600" cy="23017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dirty="0">
                <a:solidFill>
                  <a:schemeClr val="dk1"/>
                </a:solidFill>
                <a:latin typeface="Calibri"/>
                <a:ea typeface="Calibri"/>
                <a:cs typeface="Calibri"/>
                <a:sym typeface="Calibri"/>
              </a:rPr>
              <a:t>I </a:t>
            </a:r>
            <a:r>
              <a:rPr lang="it-IT" sz="1800" b="0" i="0" u="none" strike="noStrike" cap="none" dirty="0" err="1">
                <a:solidFill>
                  <a:schemeClr val="dk1"/>
                </a:solidFill>
                <a:latin typeface="Calibri"/>
                <a:ea typeface="Calibri"/>
                <a:cs typeface="Calibri"/>
                <a:sym typeface="Calibri"/>
              </a:rPr>
              <a:t>malware</a:t>
            </a:r>
            <a:r>
              <a:rPr lang="it-IT" sz="1800" b="0" i="0" u="none" strike="noStrike" cap="none" dirty="0">
                <a:solidFill>
                  <a:schemeClr val="dk1"/>
                </a:solidFill>
                <a:latin typeface="Calibri"/>
                <a:ea typeface="Calibri"/>
                <a:cs typeface="Calibri"/>
                <a:sym typeface="Calibri"/>
              </a:rPr>
              <a:t> si raggruppano per diverse </a:t>
            </a:r>
            <a:r>
              <a:rPr lang="it-IT" sz="1800" b="1" i="0" u="none" strike="noStrike" cap="none" dirty="0">
                <a:solidFill>
                  <a:schemeClr val="dk1"/>
                </a:solidFill>
                <a:latin typeface="Calibri"/>
                <a:ea typeface="Calibri"/>
                <a:cs typeface="Calibri"/>
                <a:sym typeface="Calibri"/>
              </a:rPr>
              <a:t>tipologie di minacce</a:t>
            </a:r>
            <a:r>
              <a:rPr lang="it-IT" sz="1800" b="0" i="0" u="none" strike="noStrike" cap="none" dirty="0">
                <a:solidFill>
                  <a:schemeClr val="dk1"/>
                </a:solidFill>
                <a:latin typeface="Calibri"/>
                <a:ea typeface="Calibri"/>
                <a:cs typeface="Calibri"/>
                <a:sym typeface="Calibri"/>
              </a:rPr>
              <a:t>: </a:t>
            </a:r>
            <a:r>
              <a:rPr lang="it-IT" sz="1800" b="1" i="0" u="none" strike="sngStrike" cap="none" dirty="0">
                <a:solidFill>
                  <a:srgbClr val="FF0000"/>
                </a:solidFill>
                <a:latin typeface="Calibri"/>
                <a:ea typeface="Calibri"/>
                <a:cs typeface="Calibri"/>
                <a:sym typeface="Calibri"/>
              </a:rPr>
              <a:t> </a:t>
            </a:r>
            <a:endParaRPr sz="1800" b="0" i="0" u="none" strike="sngStrike" cap="none" dirty="0">
              <a:solidFill>
                <a:schemeClr val="dk1"/>
              </a:solidFill>
              <a:latin typeface="Calibri"/>
              <a:ea typeface="Calibri"/>
              <a:cs typeface="Calibri"/>
              <a:sym typeface="Calibri"/>
            </a:endParaRPr>
          </a:p>
          <a:p>
            <a:pPr marL="2114550" marR="0" lvl="4" indent="-285750" algn="l" rtl="0">
              <a:lnSpc>
                <a:spcPct val="100000"/>
              </a:lnSpc>
              <a:spcBef>
                <a:spcPts val="0"/>
              </a:spcBef>
              <a:spcAft>
                <a:spcPts val="0"/>
              </a:spcAft>
              <a:buClr>
                <a:schemeClr val="dk1"/>
              </a:buClr>
              <a:buSzPts val="1400"/>
              <a:buFont typeface="Arial"/>
              <a:buChar char="•"/>
            </a:pPr>
            <a:r>
              <a:rPr lang="it-IT" sz="1800" b="1" i="0" u="none" strike="noStrike" cap="none" dirty="0">
                <a:solidFill>
                  <a:schemeClr val="dk1"/>
                </a:solidFill>
                <a:latin typeface="Calibri"/>
                <a:ea typeface="Calibri"/>
                <a:cs typeface="Calibri"/>
                <a:sym typeface="Calibri"/>
              </a:rPr>
              <a:t>Virus,</a:t>
            </a:r>
            <a:endParaRPr sz="1800" b="0" i="0" u="none" strike="noStrike" cap="none" dirty="0">
              <a:solidFill>
                <a:schemeClr val="dk1"/>
              </a:solidFill>
              <a:latin typeface="Calibri"/>
              <a:ea typeface="Calibri"/>
              <a:cs typeface="Calibri"/>
              <a:sym typeface="Calibri"/>
            </a:endParaRPr>
          </a:p>
          <a:p>
            <a:pPr marL="2114550" marR="0" lvl="4" indent="-285750" algn="l" rtl="0">
              <a:lnSpc>
                <a:spcPct val="100000"/>
              </a:lnSpc>
              <a:spcBef>
                <a:spcPts val="0"/>
              </a:spcBef>
              <a:spcAft>
                <a:spcPts val="0"/>
              </a:spcAft>
              <a:buClr>
                <a:schemeClr val="dk1"/>
              </a:buClr>
              <a:buSzPts val="1400"/>
              <a:buFont typeface="Arial"/>
              <a:buChar char="•"/>
            </a:pPr>
            <a:r>
              <a:rPr lang="it-IT" sz="1800" b="1" i="0" u="none" strike="noStrike" cap="none" dirty="0">
                <a:solidFill>
                  <a:schemeClr val="dk1"/>
                </a:solidFill>
                <a:latin typeface="Calibri"/>
                <a:ea typeface="Calibri"/>
                <a:cs typeface="Calibri"/>
                <a:sym typeface="Calibri"/>
              </a:rPr>
              <a:t>Worms</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114550" marR="0" lvl="4" indent="-285750" algn="l" rtl="0">
              <a:lnSpc>
                <a:spcPct val="100000"/>
              </a:lnSpc>
              <a:spcBef>
                <a:spcPts val="0"/>
              </a:spcBef>
              <a:spcAft>
                <a:spcPts val="0"/>
              </a:spcAft>
              <a:buClr>
                <a:schemeClr val="dk1"/>
              </a:buClr>
              <a:buSzPts val="1400"/>
              <a:buFont typeface="Arial"/>
              <a:buChar char="•"/>
            </a:pPr>
            <a:r>
              <a:rPr lang="it-IT" sz="1800" b="1" i="0" u="none" strike="noStrike" cap="none" dirty="0" err="1">
                <a:solidFill>
                  <a:schemeClr val="dk1"/>
                </a:solidFill>
                <a:latin typeface="Calibri"/>
                <a:ea typeface="Calibri"/>
                <a:cs typeface="Calibri"/>
                <a:sym typeface="Calibri"/>
              </a:rPr>
              <a:t>Trojans</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114550" marR="0" lvl="4" indent="-285750" algn="l" rtl="0">
              <a:lnSpc>
                <a:spcPct val="100000"/>
              </a:lnSpc>
              <a:spcBef>
                <a:spcPts val="0"/>
              </a:spcBef>
              <a:spcAft>
                <a:spcPts val="0"/>
              </a:spcAft>
              <a:buClr>
                <a:schemeClr val="dk1"/>
              </a:buClr>
              <a:buSzPts val="1400"/>
              <a:buFont typeface="Arial"/>
              <a:buChar char="•"/>
            </a:pPr>
            <a:r>
              <a:rPr lang="it-IT" sz="1800" b="1" i="0" u="none" strike="noStrike" cap="none" dirty="0" err="1">
                <a:solidFill>
                  <a:schemeClr val="dk1"/>
                </a:solidFill>
                <a:latin typeface="Calibri"/>
                <a:ea typeface="Calibri"/>
                <a:cs typeface="Calibri"/>
                <a:sym typeface="Calibri"/>
              </a:rPr>
              <a:t>Spyware</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114550" marR="0" lvl="4" indent="-285750" algn="l" rtl="0">
              <a:lnSpc>
                <a:spcPct val="100000"/>
              </a:lnSpc>
              <a:spcBef>
                <a:spcPts val="0"/>
              </a:spcBef>
              <a:spcAft>
                <a:spcPts val="0"/>
              </a:spcAft>
              <a:buClr>
                <a:schemeClr val="dk1"/>
              </a:buClr>
              <a:buSzPts val="1400"/>
              <a:buFont typeface="Arial"/>
              <a:buChar char="•"/>
            </a:pPr>
            <a:r>
              <a:rPr lang="it-IT" sz="1800" b="1" i="0" u="none" strike="noStrike" cap="none" dirty="0" err="1">
                <a:solidFill>
                  <a:schemeClr val="dk1"/>
                </a:solidFill>
                <a:latin typeface="Calibri"/>
                <a:ea typeface="Calibri"/>
                <a:cs typeface="Calibri"/>
                <a:sym typeface="Calibri"/>
              </a:rPr>
              <a:t>Adware</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114550" marR="0" lvl="4" indent="-285750" algn="l" rtl="0">
              <a:lnSpc>
                <a:spcPct val="100000"/>
              </a:lnSpc>
              <a:spcBef>
                <a:spcPts val="0"/>
              </a:spcBef>
              <a:spcAft>
                <a:spcPts val="0"/>
              </a:spcAft>
              <a:buClr>
                <a:schemeClr val="dk1"/>
              </a:buClr>
              <a:buSzPts val="1400"/>
              <a:buFont typeface="Arial"/>
              <a:buChar char="•"/>
            </a:pPr>
            <a:r>
              <a:rPr lang="it-IT" sz="1800" b="0" i="0" u="none" strike="noStrike" cap="none" dirty="0">
                <a:solidFill>
                  <a:schemeClr val="dk1"/>
                </a:solidFill>
                <a:latin typeface="Calibri"/>
                <a:ea typeface="Calibri"/>
                <a:cs typeface="Calibri"/>
                <a:sym typeface="Calibri"/>
              </a:rPr>
              <a:t>E altri ancora... </a:t>
            </a:r>
            <a:endParaRPr sz="1800" b="0" i="0" u="none" strike="noStrike" cap="none" dirty="0">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Calibri"/>
              <a:ea typeface="Calibri"/>
              <a:cs typeface="Calibri"/>
              <a:sym typeface="Calibri"/>
            </a:endParaRPr>
          </a:p>
        </p:txBody>
      </p:sp>
      <p:pic>
        <p:nvPicPr>
          <p:cNvPr id="180" name="Google Shape;180;p25"/>
          <p:cNvPicPr preferRelativeResize="0"/>
          <p:nvPr/>
        </p:nvPicPr>
        <p:blipFill rotWithShape="1">
          <a:blip r:embed="rId3">
            <a:alphaModFix/>
          </a:blip>
          <a:srcRect/>
          <a:stretch/>
        </p:blipFill>
        <p:spPr>
          <a:xfrm>
            <a:off x="6620608" y="402695"/>
            <a:ext cx="1389536" cy="1371009"/>
          </a:xfrm>
          <a:prstGeom prst="rect">
            <a:avLst/>
          </a:prstGeom>
          <a:noFill/>
          <a:ln>
            <a:noFill/>
          </a:ln>
        </p:spPr>
      </p:pic>
      <p:pic>
        <p:nvPicPr>
          <p:cNvPr id="181" name="Google Shape;181;p25"/>
          <p:cNvPicPr preferRelativeResize="0"/>
          <p:nvPr/>
        </p:nvPicPr>
        <p:blipFill rotWithShape="1">
          <a:blip r:embed="rId3">
            <a:alphaModFix/>
          </a:blip>
          <a:srcRect/>
          <a:stretch/>
        </p:blipFill>
        <p:spPr>
          <a:xfrm>
            <a:off x="5786810" y="2096600"/>
            <a:ext cx="932688" cy="920252"/>
          </a:xfrm>
          <a:prstGeom prst="rect">
            <a:avLst/>
          </a:prstGeom>
          <a:noFill/>
          <a:ln>
            <a:noFill/>
          </a:ln>
        </p:spPr>
      </p:pic>
      <p:pic>
        <p:nvPicPr>
          <p:cNvPr id="182" name="Google Shape;182;p25"/>
          <p:cNvPicPr preferRelativeResize="0"/>
          <p:nvPr/>
        </p:nvPicPr>
        <p:blipFill rotWithShape="1">
          <a:blip r:embed="rId3">
            <a:alphaModFix/>
          </a:blip>
          <a:srcRect/>
          <a:stretch/>
        </p:blipFill>
        <p:spPr>
          <a:xfrm>
            <a:off x="7091524" y="2931508"/>
            <a:ext cx="1210056" cy="1193922"/>
          </a:xfrm>
          <a:prstGeom prst="rect">
            <a:avLst/>
          </a:prstGeom>
          <a:noFill/>
          <a:ln>
            <a:noFill/>
          </a:ln>
        </p:spPr>
      </p:pic>
      <p:pic>
        <p:nvPicPr>
          <p:cNvPr id="183" name="Google Shape;183;p25"/>
          <p:cNvPicPr preferRelativeResize="0"/>
          <p:nvPr/>
        </p:nvPicPr>
        <p:blipFill rotWithShape="1">
          <a:blip r:embed="rId3">
            <a:alphaModFix/>
          </a:blip>
          <a:srcRect/>
          <a:stretch/>
        </p:blipFill>
        <p:spPr>
          <a:xfrm>
            <a:off x="4575048" y="3219076"/>
            <a:ext cx="839735" cy="8285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Malware </a:t>
            </a:r>
            <a:endParaRPr sz="2500" b="1">
              <a:solidFill>
                <a:srgbClr val="4E9CBA"/>
              </a:solidFill>
            </a:endParaRPr>
          </a:p>
        </p:txBody>
      </p:sp>
      <p:sp>
        <p:nvSpPr>
          <p:cNvPr id="189" name="Google Shape;189;p4"/>
          <p:cNvSpPr txBox="1"/>
          <p:nvPr/>
        </p:nvSpPr>
        <p:spPr>
          <a:xfrm>
            <a:off x="341696" y="1139392"/>
            <a:ext cx="8229600" cy="36292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Diversi tipi, diverse tipologia di difesa</a:t>
            </a:r>
            <a:endParaRPr sz="1800" b="1" i="0" u="none" strike="noStrike" cap="none">
              <a:solidFill>
                <a:srgbClr val="17A25F"/>
              </a:solidFill>
              <a:latin typeface="Calibri"/>
              <a:ea typeface="Calibri"/>
              <a:cs typeface="Calibri"/>
              <a:sym typeface="Calibri"/>
            </a:endParaRPr>
          </a:p>
        </p:txBody>
      </p:sp>
      <p:sp>
        <p:nvSpPr>
          <p:cNvPr id="190" name="Google Shape;190;p4"/>
          <p:cNvSpPr txBox="1"/>
          <p:nvPr/>
        </p:nvSpPr>
        <p:spPr>
          <a:xfrm>
            <a:off x="341696" y="1578518"/>
            <a:ext cx="8399631" cy="2314875"/>
          </a:xfrm>
          <a:prstGeom prst="rect">
            <a:avLst/>
          </a:prstGeom>
          <a:noFill/>
          <a:ln>
            <a:noFill/>
          </a:ln>
        </p:spPr>
        <p:txBody>
          <a:bodyPr spcFirstLastPara="1" wrap="square" lIns="0" tIns="0" rIns="0" bIns="0" anchor="t" anchorCtr="0">
            <a:noAutofit/>
          </a:bodyPr>
          <a:lstStyle/>
          <a:p>
            <a:pPr marL="285750" marR="0" lvl="0" indent="-285750" algn="l" rtl="0">
              <a:lnSpc>
                <a:spcPct val="100000"/>
              </a:lnSpc>
              <a:spcBef>
                <a:spcPts val="0"/>
              </a:spcBef>
              <a:spcAft>
                <a:spcPts val="0"/>
              </a:spcAft>
              <a:buClr>
                <a:schemeClr val="dk1"/>
              </a:buClr>
              <a:buSzPct val="90000"/>
              <a:buFont typeface="Arial" panose="020B0604020202020204" pitchFamily="34" charset="0"/>
              <a:buChar char="•"/>
            </a:pPr>
            <a:r>
              <a:rPr lang="it-IT" sz="1800" b="0" i="0" u="none" strike="noStrike" cap="none" dirty="0">
                <a:solidFill>
                  <a:schemeClr val="dk1"/>
                </a:solidFill>
                <a:latin typeface="Calibri"/>
                <a:ea typeface="Calibri"/>
                <a:cs typeface="Calibri"/>
                <a:sym typeface="Calibri"/>
              </a:rPr>
              <a:t>Conoscere la differenza tra tutte queste forme di software maligno </a:t>
            </a:r>
            <a:r>
              <a:rPr lang="it-IT" sz="1800" b="1" i="0" u="none" strike="noStrike" cap="none" dirty="0">
                <a:solidFill>
                  <a:schemeClr val="dk1"/>
                </a:solidFill>
                <a:latin typeface="Calibri"/>
                <a:ea typeface="Calibri"/>
                <a:cs typeface="Calibri"/>
                <a:sym typeface="Calibri"/>
              </a:rPr>
              <a:t>ci serve per adottare specifiche forme di difesa.</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ct val="90000"/>
              <a:buFont typeface="Arial" panose="020B0604020202020204" pitchFamily="34" charset="0"/>
              <a:buChar char="•"/>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ct val="90000"/>
              <a:buFont typeface="Arial" panose="020B0604020202020204" pitchFamily="34" charset="0"/>
              <a:buChar char="•"/>
            </a:pPr>
            <a:r>
              <a:rPr lang="it-IT" sz="1800" b="0" i="0" u="none" strike="noStrike" cap="none" dirty="0">
                <a:solidFill>
                  <a:schemeClr val="dk1"/>
                </a:solidFill>
                <a:latin typeface="Calibri"/>
                <a:ea typeface="Calibri"/>
                <a:cs typeface="Calibri"/>
                <a:sym typeface="Calibri"/>
              </a:rPr>
              <a:t>Come per le infezioni nel mondo reale, </a:t>
            </a:r>
            <a:r>
              <a:rPr lang="it-IT" sz="1800" b="1" i="0" u="none" strike="noStrike" cap="none" dirty="0">
                <a:solidFill>
                  <a:schemeClr val="dk1"/>
                </a:solidFill>
                <a:latin typeface="Calibri"/>
                <a:ea typeface="Calibri"/>
                <a:cs typeface="Calibri"/>
                <a:sym typeface="Calibri"/>
              </a:rPr>
              <a:t>è necessario adottare diverse terapie e curarsi con medicinali diversi </a:t>
            </a:r>
            <a:r>
              <a:rPr lang="it-IT" sz="1800" b="0" i="0" u="none" strike="noStrike" cap="none" dirty="0">
                <a:solidFill>
                  <a:schemeClr val="dk1"/>
                </a:solidFill>
                <a:latin typeface="Calibri"/>
                <a:ea typeface="Calibri"/>
                <a:cs typeface="Calibri"/>
                <a:sym typeface="Calibri"/>
              </a:rPr>
              <a:t>a seconda del tipo di malattia.</a:t>
            </a:r>
            <a:endParaRPr sz="1800" b="0" i="0" u="none" strike="noStrike" cap="none" dirty="0">
              <a:solidFill>
                <a:schemeClr val="dk1"/>
              </a:solidFill>
              <a:latin typeface="Calibri"/>
              <a:ea typeface="Calibri"/>
              <a:cs typeface="Calibri"/>
              <a:sym typeface="Calibri"/>
            </a:endParaRPr>
          </a:p>
          <a:p>
            <a:pPr marL="285750" marR="0" lvl="0" indent="-285750" algn="l" rtl="0">
              <a:lnSpc>
                <a:spcPct val="177142"/>
              </a:lnSpc>
              <a:spcBef>
                <a:spcPts val="0"/>
              </a:spcBef>
              <a:spcAft>
                <a:spcPts val="0"/>
              </a:spcAft>
              <a:buClr>
                <a:schemeClr val="dk1"/>
              </a:buClr>
              <a:buSzPct val="90000"/>
              <a:buFont typeface="Arial" panose="020B0604020202020204" pitchFamily="34" charset="0"/>
              <a:buChar char="•"/>
            </a:pP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Virus</a:t>
            </a:r>
            <a:endParaRPr sz="2500" b="1">
              <a:solidFill>
                <a:srgbClr val="FF0000"/>
              </a:solidFill>
            </a:endParaRPr>
          </a:p>
        </p:txBody>
      </p:sp>
      <p:sp>
        <p:nvSpPr>
          <p:cNvPr id="196" name="Google Shape;196;p5"/>
          <p:cNvSpPr txBox="1"/>
          <p:nvPr/>
        </p:nvSpPr>
        <p:spPr>
          <a:xfrm>
            <a:off x="341697" y="1140311"/>
            <a:ext cx="8229600" cy="3227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Cosa sono i virus</a:t>
            </a:r>
            <a:endParaRPr sz="1800" b="1" i="0" u="none" strike="noStrike" cap="none">
              <a:solidFill>
                <a:srgbClr val="17A25F"/>
              </a:solidFill>
              <a:latin typeface="Calibri"/>
              <a:ea typeface="Calibri"/>
              <a:cs typeface="Calibri"/>
              <a:sym typeface="Calibri"/>
            </a:endParaRPr>
          </a:p>
        </p:txBody>
      </p:sp>
      <p:sp>
        <p:nvSpPr>
          <p:cNvPr id="197" name="Google Shape;197;p5"/>
          <p:cNvSpPr txBox="1"/>
          <p:nvPr/>
        </p:nvSpPr>
        <p:spPr>
          <a:xfrm>
            <a:off x="341697" y="1463040"/>
            <a:ext cx="8129398" cy="25221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Un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virus</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è un tipo di </a:t>
            </a:r>
            <a:r>
              <a:rPr lang="it-IT" sz="1800" b="1" i="0" u="none" strike="noStrike" cap="none" dirty="0" err="1">
                <a:solidFill>
                  <a:schemeClr val="dk1"/>
                </a:solidFill>
                <a:latin typeface="Calibri" panose="020F0502020204030204" pitchFamily="34" charset="0"/>
                <a:ea typeface="Calibri"/>
                <a:cs typeface="Calibri" panose="020F0502020204030204" pitchFamily="34" charset="0"/>
                <a:sym typeface="Calibri"/>
              </a:rPr>
              <a:t>malware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capace di </a:t>
            </a:r>
            <a:r>
              <a:rPr lang="it-IT" sz="1800" b="1" i="0" u="none" strike="noStrike" cap="none" dirty="0" err="1">
                <a:solidFill>
                  <a:schemeClr val="dk1"/>
                </a:solidFill>
                <a:latin typeface="Calibri" panose="020F0502020204030204" pitchFamily="34" charset="0"/>
                <a:ea typeface="Calibri"/>
                <a:cs typeface="Calibri" panose="020F0502020204030204" pitchFamily="34" charset="0"/>
                <a:sym typeface="Calibri"/>
              </a:rPr>
              <a:t>autoreplicarsi</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(si moltiplica da solo) per diffondersi nel computer attaccato e proseguire infettando altri computer.</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400"/>
              <a:buFont typeface="Calibri"/>
              <a:buNone/>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chemeClr val="dk1"/>
              </a:buClr>
              <a:buSzPts val="1400"/>
              <a:buFont typeface="Calibri"/>
              <a:buNone/>
            </a:pP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Se non curiamo l’infezione,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il virus può infettare diversi file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cartelle</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il </a:t>
            </a:r>
            <a:r>
              <a:rPr lang="it-IT" sz="1800" b="1" i="0" u="none" strike="noStrike" cap="none" dirty="0">
                <a:solidFill>
                  <a:schemeClr val="dk1"/>
                </a:solidFill>
                <a:latin typeface="Calibri" panose="020F0502020204030204" pitchFamily="34" charset="0"/>
                <a:ea typeface="Calibri"/>
                <a:cs typeface="Calibri" panose="020F0502020204030204" pitchFamily="34" charset="0"/>
                <a:sym typeface="Calibri"/>
              </a:rPr>
              <a:t>registro di sistema</a:t>
            </a:r>
            <a:r>
              <a:rPr lang="it-IT"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ecc. </a:t>
            </a:r>
            <a:endParaRPr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198" name="Google Shape;198;p5"/>
          <p:cNvPicPr preferRelativeResize="0"/>
          <p:nvPr/>
        </p:nvPicPr>
        <p:blipFill rotWithShape="1">
          <a:blip r:embed="rId3">
            <a:alphaModFix/>
          </a:blip>
          <a:srcRect l="1923" t="10122" r="1904" b="11473"/>
          <a:stretch/>
        </p:blipFill>
        <p:spPr>
          <a:xfrm>
            <a:off x="952219" y="2186950"/>
            <a:ext cx="1886228" cy="1260000"/>
          </a:xfrm>
          <a:prstGeom prst="rect">
            <a:avLst/>
          </a:prstGeom>
          <a:noFill/>
          <a:ln>
            <a:noFill/>
          </a:ln>
        </p:spPr>
      </p:pic>
      <p:pic>
        <p:nvPicPr>
          <p:cNvPr id="199" name="Google Shape;199;p5"/>
          <p:cNvPicPr preferRelativeResize="0"/>
          <p:nvPr/>
        </p:nvPicPr>
        <p:blipFill rotWithShape="1">
          <a:blip r:embed="rId4">
            <a:alphaModFix/>
          </a:blip>
          <a:srcRect l="1199" t="7378" r="1039" b="3539"/>
          <a:stretch/>
        </p:blipFill>
        <p:spPr>
          <a:xfrm>
            <a:off x="4963983" y="2195139"/>
            <a:ext cx="2620007" cy="126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Virus</a:t>
            </a:r>
            <a:endParaRPr sz="2500" b="1">
              <a:solidFill>
                <a:srgbClr val="FF0000"/>
              </a:solidFill>
            </a:endParaRPr>
          </a:p>
        </p:txBody>
      </p:sp>
      <p:sp>
        <p:nvSpPr>
          <p:cNvPr id="205" name="Google Shape;205;p27"/>
          <p:cNvSpPr txBox="1"/>
          <p:nvPr/>
        </p:nvSpPr>
        <p:spPr>
          <a:xfrm>
            <a:off x="341697" y="1140311"/>
            <a:ext cx="8229600" cy="32272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Come ci si protegge dai virus</a:t>
            </a:r>
            <a:endParaRPr sz="1800" b="1" i="0" u="none" strike="noStrike" cap="none">
              <a:solidFill>
                <a:srgbClr val="17A25F"/>
              </a:solidFill>
              <a:latin typeface="Calibri"/>
              <a:ea typeface="Calibri"/>
              <a:cs typeface="Calibri"/>
              <a:sym typeface="Calibri"/>
            </a:endParaRPr>
          </a:p>
        </p:txBody>
      </p:sp>
      <p:sp>
        <p:nvSpPr>
          <p:cNvPr id="206" name="Google Shape;206;p27"/>
          <p:cNvSpPr txBox="1"/>
          <p:nvPr/>
        </p:nvSpPr>
        <p:spPr>
          <a:xfrm>
            <a:off x="341697" y="1647288"/>
            <a:ext cx="8229600" cy="23148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chemeClr val="dk1"/>
              </a:buClr>
              <a:buSzPts val="1400"/>
              <a:buFont typeface="Calibri"/>
              <a:buNone/>
            </a:pPr>
            <a:r>
              <a:rPr lang="it-IT" sz="1800" b="0" i="0" u="none" strike="noStrike" cap="none" dirty="0">
                <a:solidFill>
                  <a:schemeClr val="dk1"/>
                </a:solidFill>
                <a:latin typeface="Calibri"/>
                <a:ea typeface="Calibri"/>
                <a:cs typeface="Calibri"/>
                <a:sym typeface="Calibri"/>
              </a:rPr>
              <a:t>I virus </a:t>
            </a:r>
            <a:r>
              <a:rPr lang="it-IT" sz="1800" b="1" i="0" u="none" strike="noStrike" cap="none" dirty="0">
                <a:solidFill>
                  <a:schemeClr val="dk1"/>
                </a:solidFill>
                <a:latin typeface="Calibri"/>
                <a:ea typeface="Calibri"/>
                <a:cs typeface="Calibri"/>
                <a:sym typeface="Calibri"/>
              </a:rPr>
              <a:t>si diffondono </a:t>
            </a:r>
            <a:r>
              <a:rPr lang="it-IT" sz="1800" b="0" i="0" u="none" strike="noStrike" cap="none" dirty="0">
                <a:solidFill>
                  <a:schemeClr val="dk1"/>
                </a:solidFill>
                <a:latin typeface="Calibri"/>
                <a:ea typeface="Calibri"/>
                <a:cs typeface="Calibri"/>
                <a:sym typeface="Calibri"/>
              </a:rPr>
              <a:t>attraverso:</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ct val="90000"/>
              <a:buFont typeface="Arial"/>
              <a:buChar char="•"/>
            </a:pPr>
            <a:r>
              <a:rPr lang="it-IT" sz="1800" b="1" i="0" u="none" strike="noStrike" cap="none" dirty="0">
                <a:solidFill>
                  <a:schemeClr val="dk1"/>
                </a:solidFill>
                <a:latin typeface="Calibri"/>
                <a:ea typeface="Calibri"/>
                <a:cs typeface="Calibri"/>
                <a:sym typeface="Calibri"/>
              </a:rPr>
              <a:t>File infetti </a:t>
            </a:r>
            <a:r>
              <a:rPr lang="it-IT" sz="1800" b="0" i="0" u="none" strike="noStrike" cap="none" dirty="0">
                <a:solidFill>
                  <a:schemeClr val="dk1"/>
                </a:solidFill>
                <a:latin typeface="Calibri"/>
                <a:ea typeface="Calibri"/>
                <a:cs typeface="Calibri"/>
                <a:sym typeface="Calibri"/>
              </a:rPr>
              <a:t>trasmessi da computer a computer con </a:t>
            </a:r>
            <a:r>
              <a:rPr lang="it-IT" sz="1800" b="1" i="0" u="none" strike="noStrike" cap="none" dirty="0">
                <a:solidFill>
                  <a:schemeClr val="dk1"/>
                </a:solidFill>
                <a:latin typeface="Calibri"/>
                <a:ea typeface="Calibri"/>
                <a:cs typeface="Calibri"/>
                <a:sym typeface="Calibri"/>
              </a:rPr>
              <a:t>chiavette USB </a:t>
            </a:r>
            <a:r>
              <a:rPr lang="it-IT" sz="1800" b="0" i="0" u="none" strike="noStrike" cap="none" dirty="0">
                <a:solidFill>
                  <a:schemeClr val="dk1"/>
                </a:solidFill>
                <a:latin typeface="Calibri"/>
                <a:ea typeface="Calibri"/>
                <a:cs typeface="Calibri"/>
                <a:sym typeface="Calibri"/>
              </a:rPr>
              <a:t>o altri </a:t>
            </a:r>
            <a:r>
              <a:rPr lang="it-IT" sz="1800" b="1" i="0" u="none" strike="noStrike" cap="none" dirty="0">
                <a:solidFill>
                  <a:schemeClr val="dk1"/>
                </a:solidFill>
                <a:latin typeface="Calibri"/>
                <a:ea typeface="Calibri"/>
                <a:cs typeface="Calibri"/>
                <a:sym typeface="Calibri"/>
              </a:rPr>
              <a:t>dispositivi di memoria rimuovibili</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ct val="90000"/>
              <a:buFont typeface="Arial"/>
              <a:buChar char="•"/>
            </a:pPr>
            <a:r>
              <a:rPr lang="it-IT" sz="1800" b="1" i="0" u="none" strike="noStrike" cap="none" dirty="0">
                <a:solidFill>
                  <a:schemeClr val="dk1"/>
                </a:solidFill>
                <a:latin typeface="Calibri"/>
                <a:ea typeface="Calibri"/>
                <a:cs typeface="Calibri"/>
                <a:sym typeface="Calibri"/>
              </a:rPr>
              <a:t>File scaricati da Internet </a:t>
            </a:r>
            <a:r>
              <a:rPr lang="it-IT" sz="1800" b="0" i="0" u="none" strike="noStrike" cap="none" dirty="0">
                <a:solidFill>
                  <a:schemeClr val="dk1"/>
                </a:solidFill>
                <a:latin typeface="Calibri"/>
                <a:ea typeface="Calibri"/>
                <a:cs typeface="Calibri"/>
                <a:sym typeface="Calibri"/>
              </a:rPr>
              <a:t>attraverso file-sharing (condivisione di file),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ct val="90000"/>
              <a:buFont typeface="Arial"/>
              <a:buChar char="•"/>
            </a:pPr>
            <a:r>
              <a:rPr lang="it-IT" sz="1800" b="1" i="0" u="none" strike="noStrike" cap="none" dirty="0">
                <a:solidFill>
                  <a:schemeClr val="dk1"/>
                </a:solidFill>
                <a:latin typeface="Calibri"/>
                <a:ea typeface="Calibri"/>
                <a:cs typeface="Calibri"/>
                <a:sym typeface="Calibri"/>
              </a:rPr>
              <a:t>Email</a:t>
            </a:r>
            <a:r>
              <a:rPr lang="it-IT" sz="1800" b="0" i="0" u="none" strike="noStrike" cap="none" dirty="0">
                <a:solidFill>
                  <a:schemeClr val="dk1"/>
                </a:solidFill>
                <a:latin typeface="Calibri"/>
                <a:ea typeface="Calibri"/>
                <a:cs typeface="Calibri"/>
                <a:sym typeface="Calibri"/>
              </a:rPr>
              <a:t> o anche </a:t>
            </a:r>
            <a:r>
              <a:rPr lang="it-IT" sz="1800" b="1" i="0" u="none" strike="noStrike" cap="none" dirty="0">
                <a:solidFill>
                  <a:schemeClr val="dk1"/>
                </a:solidFill>
                <a:latin typeface="Calibri"/>
                <a:ea typeface="Calibri"/>
                <a:cs typeface="Calibri"/>
                <a:sym typeface="Calibri"/>
              </a:rPr>
              <a:t>allegati in programmi di messaggistica </a:t>
            </a:r>
            <a:r>
              <a:rPr lang="it-IT" sz="1800" b="0" i="0" u="none" strike="noStrike" cap="none" dirty="0">
                <a:solidFill>
                  <a:schemeClr val="dk1"/>
                </a:solidFill>
                <a:latin typeface="Calibri"/>
                <a:ea typeface="Calibri"/>
                <a:cs typeface="Calibri"/>
                <a:sym typeface="Calibri"/>
              </a:rPr>
              <a:t>istantanea.</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1200"/>
              </a:spcAft>
              <a:buClr>
                <a:schemeClr val="dk1"/>
              </a:buClr>
              <a:buSzPts val="1600"/>
              <a:buFont typeface="Calibri"/>
              <a:buNone/>
            </a:pPr>
            <a:r>
              <a:rPr lang="it-IT" sz="1800" b="1" i="0" u="none" strike="noStrike" cap="none" dirty="0" smtClean="0">
                <a:solidFill>
                  <a:schemeClr val="dk1"/>
                </a:solidFill>
                <a:latin typeface="Calibri"/>
                <a:ea typeface="Calibri"/>
                <a:cs typeface="Calibri"/>
                <a:sym typeface="Calibri"/>
              </a:rPr>
              <a:t>La </a:t>
            </a:r>
            <a:r>
              <a:rPr lang="it-IT" sz="1800" b="1" i="0" u="none" strike="noStrike" cap="none" dirty="0">
                <a:solidFill>
                  <a:schemeClr val="dk1"/>
                </a:solidFill>
                <a:latin typeface="Calibri"/>
                <a:ea typeface="Calibri"/>
                <a:cs typeface="Calibri"/>
                <a:sym typeface="Calibri"/>
              </a:rPr>
              <a:t>cura contro i virus è costituita dai </a:t>
            </a:r>
            <a:r>
              <a:rPr lang="it-IT" sz="1800" b="1" i="0" u="sng" strike="noStrike" cap="none" dirty="0">
                <a:solidFill>
                  <a:schemeClr val="dk1"/>
                </a:solidFill>
                <a:latin typeface="Calibri"/>
                <a:ea typeface="Calibri"/>
                <a:cs typeface="Calibri"/>
                <a:sym typeface="Calibri"/>
              </a:rPr>
              <a:t>programmi antivirus o </a:t>
            </a:r>
            <a:r>
              <a:rPr lang="it-IT" sz="1800" b="1" i="0" u="sng" strike="noStrike" cap="none" dirty="0" err="1">
                <a:solidFill>
                  <a:schemeClr val="dk1"/>
                </a:solidFill>
                <a:latin typeface="Calibri"/>
                <a:ea typeface="Calibri"/>
                <a:cs typeface="Calibri"/>
                <a:sym typeface="Calibri"/>
              </a:rPr>
              <a:t>antimalware</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Spyware</a:t>
            </a:r>
            <a:endParaRPr sz="2500" b="1">
              <a:solidFill>
                <a:srgbClr val="FF0000"/>
              </a:solidFill>
            </a:endParaRPr>
          </a:p>
        </p:txBody>
      </p:sp>
      <p:sp>
        <p:nvSpPr>
          <p:cNvPr id="212" name="Google Shape;212;p29"/>
          <p:cNvSpPr txBox="1"/>
          <p:nvPr/>
        </p:nvSpPr>
        <p:spPr>
          <a:xfrm>
            <a:off x="341697" y="1203857"/>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Cosa sono gli spyware</a:t>
            </a:r>
            <a:endParaRPr sz="1800" b="1" i="0" u="none" strike="noStrike" cap="none">
              <a:solidFill>
                <a:srgbClr val="17A25F"/>
              </a:solidFill>
              <a:latin typeface="Calibri"/>
              <a:ea typeface="Calibri"/>
              <a:cs typeface="Calibri"/>
              <a:sym typeface="Calibri"/>
            </a:endParaRPr>
          </a:p>
        </p:txBody>
      </p:sp>
      <p:sp>
        <p:nvSpPr>
          <p:cNvPr id="213" name="Google Shape;213;p29"/>
          <p:cNvSpPr txBox="1"/>
          <p:nvPr/>
        </p:nvSpPr>
        <p:spPr>
          <a:xfrm>
            <a:off x="341697" y="1672455"/>
            <a:ext cx="8229600" cy="23148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it-IT" sz="1800" b="0" i="0" u="none" strike="noStrike" cap="none" dirty="0">
                <a:solidFill>
                  <a:schemeClr val="dk1"/>
                </a:solidFill>
                <a:latin typeface="Calibri"/>
                <a:ea typeface="Calibri"/>
                <a:cs typeface="Calibri"/>
                <a:sym typeface="Calibri"/>
              </a:rPr>
              <a:t>Gli </a:t>
            </a:r>
            <a:r>
              <a:rPr lang="it-IT" sz="1800" b="1" i="0" u="none" strike="noStrike" cap="none" dirty="0" err="1">
                <a:solidFill>
                  <a:schemeClr val="dk1"/>
                </a:solidFill>
                <a:latin typeface="Calibri"/>
                <a:ea typeface="Calibri"/>
                <a:cs typeface="Calibri"/>
                <a:sym typeface="Calibri"/>
              </a:rPr>
              <a:t>spyware</a:t>
            </a:r>
            <a:r>
              <a:rPr lang="it-IT" sz="1800" b="1" i="0" u="none" strike="noStrike" cap="none" dirty="0">
                <a:solidFill>
                  <a:schemeClr val="dk1"/>
                </a:solidFill>
                <a:latin typeface="Calibri"/>
                <a:ea typeface="Calibri"/>
                <a:cs typeface="Calibri"/>
                <a:sym typeface="Calibri"/>
              </a:rPr>
              <a:t> spiano quello che facciamo sul computer e su Internet</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ct val="90000"/>
              <a:buFont typeface="Arial"/>
              <a:buChar char="•"/>
            </a:pPr>
            <a:r>
              <a:rPr lang="it-IT" sz="1800" b="1" i="0" u="none" strike="noStrike" cap="none" dirty="0">
                <a:solidFill>
                  <a:schemeClr val="dk1"/>
                </a:solidFill>
                <a:latin typeface="Calibri"/>
                <a:ea typeface="Calibri"/>
                <a:cs typeface="Calibri"/>
                <a:sym typeface="Calibri"/>
              </a:rPr>
              <a:t>Raccolgono i dati </a:t>
            </a:r>
            <a:r>
              <a:rPr lang="it-IT" sz="1800" b="0" i="0" u="none" strike="noStrike" cap="none" dirty="0">
                <a:solidFill>
                  <a:schemeClr val="dk1"/>
                </a:solidFill>
                <a:latin typeface="Calibri"/>
                <a:ea typeface="Calibri"/>
                <a:cs typeface="Calibri"/>
                <a:sym typeface="Calibri"/>
              </a:rPr>
              <a:t>monitorando le nostre attività; </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ct val="90000"/>
              <a:buFont typeface="Arial"/>
              <a:buChar char="•"/>
            </a:pPr>
            <a:r>
              <a:rPr lang="it-IT" sz="1800" b="0" i="0" u="none" strike="noStrike" cap="none" dirty="0">
                <a:solidFill>
                  <a:schemeClr val="dk1"/>
                </a:solidFill>
                <a:latin typeface="Calibri"/>
                <a:ea typeface="Calibri"/>
                <a:cs typeface="Calibri"/>
                <a:sym typeface="Calibri"/>
              </a:rPr>
              <a:t>Possono </a:t>
            </a:r>
            <a:r>
              <a:rPr lang="it-IT" sz="1800" b="1" i="0" u="none" strike="noStrike" cap="none" dirty="0">
                <a:solidFill>
                  <a:schemeClr val="dk1"/>
                </a:solidFill>
                <a:latin typeface="Calibri"/>
                <a:ea typeface="Calibri"/>
                <a:cs typeface="Calibri"/>
                <a:sym typeface="Calibri"/>
              </a:rPr>
              <a:t>registrare quello che digitiamo </a:t>
            </a:r>
            <a:r>
              <a:rPr lang="it-IT" sz="1800" b="0" i="0" u="none" strike="noStrike" cap="none" dirty="0">
                <a:solidFill>
                  <a:schemeClr val="dk1"/>
                </a:solidFill>
                <a:latin typeface="Calibri"/>
                <a:ea typeface="Calibri"/>
                <a:cs typeface="Calibri"/>
                <a:sym typeface="Calibri"/>
              </a:rPr>
              <a:t>sulla tastiera;</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ct val="90000"/>
              <a:buFont typeface="Arial"/>
              <a:buChar char="•"/>
            </a:pPr>
            <a:r>
              <a:rPr lang="it-IT" sz="1800" b="0" i="0" u="none" strike="noStrike" cap="none" dirty="0">
                <a:solidFill>
                  <a:schemeClr val="dk1"/>
                </a:solidFill>
                <a:latin typeface="Calibri"/>
                <a:ea typeface="Calibri"/>
                <a:cs typeface="Calibri"/>
                <a:sym typeface="Calibri"/>
              </a:rPr>
              <a:t>Possono fare una </a:t>
            </a:r>
            <a:r>
              <a:rPr lang="it-IT" sz="1800" b="1" i="0" u="none" strike="noStrike" cap="none" dirty="0">
                <a:solidFill>
                  <a:schemeClr val="dk1"/>
                </a:solidFill>
                <a:latin typeface="Calibri"/>
                <a:ea typeface="Calibri"/>
                <a:cs typeface="Calibri"/>
                <a:sym typeface="Calibri"/>
              </a:rPr>
              <a:t>scansione del computer per trovare file </a:t>
            </a:r>
            <a:r>
              <a:rPr lang="it-IT" sz="1800" b="0" i="0" u="none" strike="noStrike" cap="none" dirty="0">
                <a:solidFill>
                  <a:schemeClr val="dk1"/>
                </a:solidFill>
                <a:latin typeface="Calibri"/>
                <a:ea typeface="Calibri"/>
                <a:cs typeface="Calibri"/>
                <a:sym typeface="Calibri"/>
              </a:rPr>
              <a:t>e cartelle contenenti dati personali.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77142"/>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6"/>
          <p:cNvSpPr txBox="1">
            <a:spLocks noGrp="1"/>
          </p:cNvSpPr>
          <p:nvPr>
            <p:ph type="title"/>
          </p:nvPr>
        </p:nvSpPr>
        <p:spPr>
          <a:xfrm>
            <a:off x="241495" y="528070"/>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99200"/>
              </a:lnSpc>
              <a:spcBef>
                <a:spcPts val="0"/>
              </a:spcBef>
              <a:spcAft>
                <a:spcPts val="0"/>
              </a:spcAft>
              <a:buClr>
                <a:srgbClr val="4E9CBA"/>
              </a:buClr>
              <a:buSzPts val="2500"/>
              <a:buFont typeface="Calibri"/>
              <a:buNone/>
            </a:pPr>
            <a:r>
              <a:rPr lang="it-IT" sz="2500" b="1">
                <a:solidFill>
                  <a:srgbClr val="4E9CBA"/>
                </a:solidFill>
              </a:rPr>
              <a:t>Spyware</a:t>
            </a:r>
            <a:endParaRPr sz="2500" b="1">
              <a:solidFill>
                <a:srgbClr val="FF0000"/>
              </a:solidFill>
            </a:endParaRPr>
          </a:p>
        </p:txBody>
      </p:sp>
      <p:sp>
        <p:nvSpPr>
          <p:cNvPr id="219" name="Google Shape;219;p6"/>
          <p:cNvSpPr txBox="1"/>
          <p:nvPr/>
        </p:nvSpPr>
        <p:spPr>
          <a:xfrm>
            <a:off x="341697" y="1203857"/>
            <a:ext cx="8229600" cy="362926"/>
          </a:xfrm>
          <a:prstGeom prst="rect">
            <a:avLst/>
          </a:prstGeom>
          <a:noFill/>
          <a:ln>
            <a:noFill/>
          </a:ln>
        </p:spPr>
        <p:txBody>
          <a:bodyPr spcFirstLastPara="1" wrap="square" lIns="0" tIns="0" rIns="0" bIns="0" anchor="t" anchorCtr="0">
            <a:noAutofit/>
          </a:bodyPr>
          <a:lstStyle/>
          <a:p>
            <a:pPr marL="0" marR="0" lvl="0" indent="0" algn="l" rtl="0">
              <a:lnSpc>
                <a:spcPct val="177142"/>
              </a:lnSpc>
              <a:spcBef>
                <a:spcPts val="0"/>
              </a:spcBef>
              <a:spcAft>
                <a:spcPts val="0"/>
              </a:spcAft>
              <a:buClr>
                <a:srgbClr val="17A25F"/>
              </a:buClr>
              <a:buSzPts val="1400"/>
              <a:buFont typeface="Calibri"/>
              <a:buNone/>
            </a:pPr>
            <a:r>
              <a:rPr lang="it-IT" sz="1800" b="1" i="0" u="none" strike="noStrike" cap="none">
                <a:solidFill>
                  <a:srgbClr val="17A25F"/>
                </a:solidFill>
                <a:latin typeface="Calibri"/>
                <a:ea typeface="Calibri"/>
                <a:cs typeface="Calibri"/>
                <a:sym typeface="Calibri"/>
              </a:rPr>
              <a:t>Come ci si protegge dagli spyware</a:t>
            </a:r>
            <a:endParaRPr sz="1800" b="1" i="0" u="none" strike="noStrike" cap="none">
              <a:solidFill>
                <a:srgbClr val="17A25F"/>
              </a:solidFill>
              <a:latin typeface="Calibri"/>
              <a:ea typeface="Calibri"/>
              <a:cs typeface="Calibri"/>
              <a:sym typeface="Calibri"/>
            </a:endParaRPr>
          </a:p>
        </p:txBody>
      </p:sp>
      <p:sp>
        <p:nvSpPr>
          <p:cNvPr id="220" name="Google Shape;220;p6"/>
          <p:cNvSpPr txBox="1"/>
          <p:nvPr/>
        </p:nvSpPr>
        <p:spPr>
          <a:xfrm>
            <a:off x="341697" y="1672455"/>
            <a:ext cx="8229600" cy="23148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1200"/>
              </a:spcAft>
              <a:buClr>
                <a:schemeClr val="dk1"/>
              </a:buClr>
              <a:buSzPts val="1400"/>
              <a:buFont typeface="Calibri"/>
              <a:buNone/>
            </a:pPr>
            <a:r>
              <a:rPr lang="it-IT" sz="1800" b="0" i="0" u="none" strike="noStrike" cap="none" dirty="0">
                <a:solidFill>
                  <a:schemeClr val="dk1"/>
                </a:solidFill>
                <a:latin typeface="Calibri"/>
                <a:ea typeface="Calibri"/>
                <a:cs typeface="Calibri"/>
                <a:sym typeface="Calibri"/>
              </a:rPr>
              <a:t>Gli </a:t>
            </a:r>
            <a:r>
              <a:rPr lang="it-IT" sz="1800" b="1" i="0" u="none" strike="noStrike" cap="none" dirty="0" err="1">
                <a:solidFill>
                  <a:schemeClr val="dk1"/>
                </a:solidFill>
                <a:latin typeface="Calibri"/>
                <a:ea typeface="Calibri"/>
                <a:cs typeface="Calibri"/>
                <a:sym typeface="Calibri"/>
              </a:rPr>
              <a:t>spyware</a:t>
            </a:r>
            <a:r>
              <a:rPr lang="it-IT" sz="1800" b="1" i="0" u="none" strike="noStrike" cap="none" dirty="0">
                <a:solidFill>
                  <a:schemeClr val="dk1"/>
                </a:solidFill>
                <a:latin typeface="Calibri"/>
                <a:ea typeface="Calibri"/>
                <a:cs typeface="Calibri"/>
                <a:sym typeface="Calibri"/>
              </a:rPr>
              <a:t> spiano quello che facciamo sul computer e su Internet</a:t>
            </a:r>
            <a:r>
              <a:rPr lang="it-IT"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1200"/>
              </a:spcAft>
              <a:buClr>
                <a:schemeClr val="dk1"/>
              </a:buClr>
              <a:buSzPts val="1400"/>
              <a:buFont typeface="Calibri"/>
              <a:buNone/>
            </a:pPr>
            <a:r>
              <a:rPr lang="it-IT" sz="1800" b="0" i="0" u="none" strike="noStrike" cap="none" dirty="0" smtClean="0">
                <a:solidFill>
                  <a:schemeClr val="dk1"/>
                </a:solidFill>
                <a:latin typeface="Calibri"/>
                <a:ea typeface="Calibri"/>
                <a:cs typeface="Calibri"/>
                <a:sym typeface="Calibri"/>
              </a:rPr>
              <a:t>Solitamente </a:t>
            </a:r>
            <a:r>
              <a:rPr lang="it-IT" sz="1800" b="0" i="0" u="none" strike="noStrike" cap="none" dirty="0">
                <a:solidFill>
                  <a:schemeClr val="dk1"/>
                </a:solidFill>
                <a:latin typeface="Calibri"/>
                <a:ea typeface="Calibri"/>
                <a:cs typeface="Calibri"/>
                <a:sym typeface="Calibri"/>
              </a:rPr>
              <a:t>gli </a:t>
            </a:r>
            <a:r>
              <a:rPr lang="it-IT" sz="1800" b="0" i="0" u="none" strike="noStrike" cap="none" dirty="0" err="1">
                <a:solidFill>
                  <a:schemeClr val="dk1"/>
                </a:solidFill>
                <a:latin typeface="Calibri"/>
                <a:ea typeface="Calibri"/>
                <a:cs typeface="Calibri"/>
                <a:sym typeface="Calibri"/>
              </a:rPr>
              <a:t>spyware</a:t>
            </a:r>
            <a:r>
              <a:rPr lang="it-IT" sz="1800" b="0" i="0" u="none" strike="noStrike" cap="none" dirty="0">
                <a:solidFill>
                  <a:schemeClr val="dk1"/>
                </a:solidFill>
                <a:latin typeface="Calibri"/>
                <a:ea typeface="Calibri"/>
                <a:cs typeface="Calibri"/>
                <a:sym typeface="Calibri"/>
              </a:rPr>
              <a:t> arrivano al nostro computer:</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ct val="91000"/>
              <a:buFont typeface="Arial"/>
              <a:buChar char="•"/>
            </a:pPr>
            <a:r>
              <a:rPr lang="it-IT" sz="1800" b="0" i="0" u="none" strike="noStrike" cap="none" dirty="0">
                <a:solidFill>
                  <a:schemeClr val="dk1"/>
                </a:solidFill>
                <a:latin typeface="Calibri"/>
                <a:ea typeface="Calibri"/>
                <a:cs typeface="Calibri"/>
                <a:sym typeface="Calibri"/>
              </a:rPr>
              <a:t>Scaricando </a:t>
            </a:r>
            <a:r>
              <a:rPr lang="it-IT" sz="1800" b="1" i="0" u="none" strike="noStrike" cap="none" dirty="0">
                <a:solidFill>
                  <a:schemeClr val="dk1"/>
                </a:solidFill>
                <a:latin typeface="Calibri"/>
                <a:ea typeface="Calibri"/>
                <a:cs typeface="Calibri"/>
                <a:sym typeface="Calibri"/>
              </a:rPr>
              <a:t>programmi gratuiti da siti poco attendibili</a:t>
            </a:r>
            <a:r>
              <a:rPr lang="it-IT"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1200"/>
              </a:spcAft>
              <a:buClr>
                <a:schemeClr val="dk1"/>
              </a:buClr>
              <a:buSzPct val="91000"/>
              <a:buFont typeface="Arial"/>
              <a:buChar char="•"/>
            </a:pPr>
            <a:r>
              <a:rPr lang="it-IT" sz="1800" b="0" i="0" u="none" strike="noStrike" cap="none" dirty="0">
                <a:solidFill>
                  <a:schemeClr val="dk1"/>
                </a:solidFill>
                <a:latin typeface="Calibri"/>
                <a:ea typeface="Calibri"/>
                <a:cs typeface="Calibri"/>
                <a:sym typeface="Calibri"/>
              </a:rPr>
              <a:t>Installando </a:t>
            </a:r>
            <a:r>
              <a:rPr lang="it-IT" sz="1800" b="1" i="0" u="none" strike="noStrike" cap="none" dirty="0" err="1">
                <a:solidFill>
                  <a:schemeClr val="dk1"/>
                </a:solidFill>
                <a:latin typeface="Calibri"/>
                <a:ea typeface="Calibri"/>
                <a:cs typeface="Calibri"/>
                <a:sym typeface="Calibri"/>
              </a:rPr>
              <a:t>add-ons</a:t>
            </a:r>
            <a:r>
              <a:rPr lang="it-IT" sz="1800" b="0" i="0" u="none" strike="noStrike" cap="none" dirty="0">
                <a:solidFill>
                  <a:schemeClr val="dk1"/>
                </a:solidFill>
                <a:latin typeface="Calibri"/>
                <a:ea typeface="Calibri"/>
                <a:cs typeface="Calibri"/>
                <a:sym typeface="Calibri"/>
              </a:rPr>
              <a:t> o </a:t>
            </a:r>
            <a:r>
              <a:rPr lang="it-IT" sz="1800" b="1" i="0" u="none" strike="noStrike" cap="none" dirty="0" err="1">
                <a:solidFill>
                  <a:schemeClr val="dk1"/>
                </a:solidFill>
                <a:latin typeface="Calibri"/>
                <a:ea typeface="Calibri"/>
                <a:cs typeface="Calibri"/>
                <a:sym typeface="Calibri"/>
              </a:rPr>
              <a:t>plugins</a:t>
            </a:r>
            <a:r>
              <a:rPr lang="it-IT" sz="1800" b="0" i="0" u="none" strike="noStrike" cap="none" dirty="0">
                <a:solidFill>
                  <a:schemeClr val="dk1"/>
                </a:solidFill>
                <a:latin typeface="Calibri"/>
                <a:ea typeface="Calibri"/>
                <a:cs typeface="Calibri"/>
                <a:sym typeface="Calibri"/>
              </a:rPr>
              <a:t> infetti.</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1200"/>
              </a:spcAft>
              <a:buClr>
                <a:schemeClr val="dk1"/>
              </a:buClr>
              <a:buSzPts val="1600"/>
              <a:buFont typeface="Calibri"/>
              <a:buNone/>
            </a:pPr>
            <a:r>
              <a:rPr lang="it-IT" sz="1800" b="0" i="0" u="none" strike="noStrike" cap="none" dirty="0" smtClean="0">
                <a:solidFill>
                  <a:schemeClr val="dk1"/>
                </a:solidFill>
                <a:latin typeface="Calibri"/>
                <a:ea typeface="Calibri"/>
                <a:cs typeface="Calibri"/>
                <a:sym typeface="Calibri"/>
              </a:rPr>
              <a:t>Per </a:t>
            </a:r>
            <a:r>
              <a:rPr lang="it-IT" sz="1800" b="0" i="0" u="none" strike="noStrike" cap="none" dirty="0">
                <a:solidFill>
                  <a:schemeClr val="dk1"/>
                </a:solidFill>
                <a:latin typeface="Calibri"/>
                <a:ea typeface="Calibri"/>
                <a:cs typeface="Calibri"/>
                <a:sym typeface="Calibri"/>
              </a:rPr>
              <a:t>essere rimossi gli </a:t>
            </a:r>
            <a:r>
              <a:rPr lang="it-IT" sz="1800" b="0" i="0" u="none" strike="noStrike" cap="none" dirty="0" err="1">
                <a:solidFill>
                  <a:schemeClr val="dk1"/>
                </a:solidFill>
                <a:latin typeface="Calibri"/>
                <a:ea typeface="Calibri"/>
                <a:cs typeface="Calibri"/>
                <a:sym typeface="Calibri"/>
              </a:rPr>
              <a:t>spyware</a:t>
            </a:r>
            <a:r>
              <a:rPr lang="it-IT" sz="1800" b="0" i="0" u="none" strike="noStrike" cap="none" dirty="0">
                <a:solidFill>
                  <a:schemeClr val="dk1"/>
                </a:solidFill>
                <a:latin typeface="Calibri"/>
                <a:ea typeface="Calibri"/>
                <a:cs typeface="Calibri"/>
                <a:sym typeface="Calibri"/>
              </a:rPr>
              <a:t> necessitano di </a:t>
            </a:r>
            <a:r>
              <a:rPr lang="it-IT" sz="1800" b="1" i="0" u="sng" strike="noStrike" cap="none" dirty="0">
                <a:solidFill>
                  <a:schemeClr val="dk1"/>
                </a:solidFill>
                <a:latin typeface="Calibri"/>
                <a:ea typeface="Calibri"/>
                <a:cs typeface="Calibri"/>
                <a:sym typeface="Calibri"/>
              </a:rPr>
              <a:t>specifici programmi</a:t>
            </a:r>
            <a:endParaRPr sz="1800" b="1" i="0"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1200"/>
              </a:spcAft>
              <a:buClr>
                <a:schemeClr val="dk1"/>
              </a:buClr>
              <a:buSzPts val="1400"/>
              <a:buFont typeface="Calibri"/>
              <a:buNone/>
            </a:pPr>
            <a:endParaRPr sz="1800" b="0" i="0" u="none" strike="noStrike" cap="none" dirty="0">
              <a:solidFill>
                <a:schemeClr val="dk1"/>
              </a:solidFill>
              <a:latin typeface="Calibri"/>
              <a:ea typeface="Calibri"/>
              <a:cs typeface="Calibri"/>
              <a:sym typeface="Calibri"/>
            </a:endParaRPr>
          </a:p>
          <a:p>
            <a:pPr marL="0" marR="0" lvl="0" indent="0" algn="l" rtl="0">
              <a:lnSpc>
                <a:spcPct val="177142"/>
              </a:lnSpc>
              <a:spcBef>
                <a:spcPts val="0"/>
              </a:spcBef>
              <a:spcAft>
                <a:spcPts val="120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lide PEI">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PEI">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1308</Words>
  <Application>Microsoft Office PowerPoint</Application>
  <PresentationFormat>Presentazione su schermo (16:9)</PresentationFormat>
  <Paragraphs>133</Paragraphs>
  <Slides>23</Slides>
  <Notes>23</Notes>
  <HiddenSlides>0</HiddenSlides>
  <MMClips>0</MMClips>
  <ScaleCrop>false</ScaleCrop>
  <HeadingPairs>
    <vt:vector size="6" baseType="variant">
      <vt:variant>
        <vt:lpstr>Caratteri utilizzati</vt:lpstr>
      </vt:variant>
      <vt:variant>
        <vt:i4>2</vt:i4>
      </vt:variant>
      <vt:variant>
        <vt:lpstr>Tema</vt:lpstr>
      </vt:variant>
      <vt:variant>
        <vt:i4>2</vt:i4>
      </vt:variant>
      <vt:variant>
        <vt:lpstr>Titoli diapositive</vt:lpstr>
      </vt:variant>
      <vt:variant>
        <vt:i4>23</vt:i4>
      </vt:variant>
    </vt:vector>
  </HeadingPairs>
  <TitlesOfParts>
    <vt:vector size="27" baseType="lpstr">
      <vt:lpstr>Arial</vt:lpstr>
      <vt:lpstr>Calibri</vt:lpstr>
      <vt:lpstr>slide PEI</vt:lpstr>
      <vt:lpstr>slide PEI</vt:lpstr>
      <vt:lpstr>Proteggere i dispositivi</vt:lpstr>
      <vt:lpstr>Introduzione  </vt:lpstr>
      <vt:lpstr>Malware </vt:lpstr>
      <vt:lpstr>Malware</vt:lpstr>
      <vt:lpstr>Malware </vt:lpstr>
      <vt:lpstr>Virus</vt:lpstr>
      <vt:lpstr>Virus</vt:lpstr>
      <vt:lpstr>Spyware</vt:lpstr>
      <vt:lpstr>Spyware</vt:lpstr>
      <vt:lpstr>Adware  </vt:lpstr>
      <vt:lpstr>Adware  </vt:lpstr>
      <vt:lpstr>Antivirus </vt:lpstr>
      <vt:lpstr>Antivirus</vt:lpstr>
      <vt:lpstr>Antivirus</vt:lpstr>
      <vt:lpstr>Aggiornamento e sicurezza del computer</vt:lpstr>
      <vt:lpstr>Impostazioni di sicurezza in Windows 10</vt:lpstr>
      <vt:lpstr>Impostazioni di sicurezza in Windows 10</vt:lpstr>
      <vt:lpstr>Glossario termini 1/5</vt:lpstr>
      <vt:lpstr>Glossario termini 2/5</vt:lpstr>
      <vt:lpstr>Glossario termini 3/5</vt:lpstr>
      <vt:lpstr>Glossario termini 4/5</vt:lpstr>
      <vt:lpstr>Glossario termini 5/5</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Proteggere i dispositivi</dc:title>
  <dc:creator>Roger Ottani</dc:creator>
  <cp:lastModifiedBy>Roger Ottani</cp:lastModifiedBy>
  <cp:revision>2</cp:revision>
  <dcterms:created xsi:type="dcterms:W3CDTF">2019-03-12T11:50:43Z</dcterms:created>
  <dcterms:modified xsi:type="dcterms:W3CDTF">2019-09-11T17:03:53Z</dcterms:modified>
</cp:coreProperties>
</file>