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jGMjWxQfd1KVfSaY/k0jSpvjTn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8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lepida.it/idm/app/#lepida-spid-dove-usarlo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 u="sng">
                <a:solidFill>
                  <a:schemeClr val="hlink"/>
                </a:solidFill>
                <a:hlinkClick r:id="rId3"/>
              </a:rPr>
              <a:t>https://id.lepida.it/idm/app/#lepida-spid-dove-usarlo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1a7ec8a5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g41a7ec8a5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03221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7696c442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0" name="Google Shape;210;g47696c44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7696c442a_0_1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47696c442a_0_1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0" name="Google Shape;90;g47696c442a_0_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g47696c442a_0_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47696c442a_0_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7696c442a_0_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>
                <a:solidFill>
                  <a:srgbClr val="489BBB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47696c442a_0_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696c442a_0_2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47696c442a_0_2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g47696c442a_0_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47696c442a_0_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47696c442a_0_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7696c442a_0_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47696c442a_0_2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g47696c442a_0_26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g47696c442a_0_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47696c442a_0_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47696c442a_0_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7696c442a_0_33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47696c442a_0_33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2" name="Google Shape;112;g47696c442a_0_33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g47696c442a_0_3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4" name="Google Shape;114;g47696c442a_0_3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47696c442a_0_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g47696c442a_0_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47696c442a_0_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696c442a_0_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g47696c442a_0_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47696c442a_0_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47696c442a_0_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7696c442a_0_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g47696c442a_0_4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47696c442a_0_4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7696c442a_0_5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47696c442a_0_5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30" name="Google Shape;130;g47696c442a_0_5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31" name="Google Shape;131;g47696c442a_0_5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47696c442a_0_5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g47696c442a_0_5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>
                <a:solidFill>
                  <a:srgbClr val="489BB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7696c442a_0_5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g47696c442a_0_5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g47696c442a_0_58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38" name="Google Shape;138;g47696c442a_0_5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47696c442a_0_5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g47696c442a_0_5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7696c442a_0_6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g47696c442a_0_65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g47696c442a_0_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47696c442a_0_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47696c442a_0_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7696c442a_0_71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47696c442a_0_71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47696c442a_0_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47696c442a_0_7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47696c442a_0_7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7696c442a_0_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g47696c442a_0_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47696c442a_0_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47696c442a_0_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g47696c442a_0_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lepida.it/idm/app/registrazione.j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4937760" y="1535754"/>
            <a:ext cx="4206239" cy="1390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600"/>
              <a:buFont typeface="Calibri"/>
              <a:buNone/>
            </a:pPr>
            <a:r>
              <a:rPr lang="it-IT" sz="3600" b="1">
                <a:solidFill>
                  <a:srgbClr val="4E9CBA"/>
                </a:solidFill>
              </a:rPr>
              <a:t>SPID</a:t>
            </a:r>
            <a:r>
              <a:rPr lang="it-IT" sz="3300" b="1">
                <a:solidFill>
                  <a:srgbClr val="4E9CBA"/>
                </a:solidFill>
              </a:rPr>
              <a:t/>
            </a:r>
            <a:br>
              <a:rPr lang="it-IT" sz="3300" b="1">
                <a:solidFill>
                  <a:srgbClr val="4E9CBA"/>
                </a:solidFill>
              </a:rPr>
            </a:br>
            <a:r>
              <a:rPr lang="it-IT" sz="1900" b="1">
                <a:solidFill>
                  <a:srgbClr val="4E9CBA"/>
                </a:solidFill>
              </a:rPr>
              <a:t>Sistema Pubblico di Identità Digitale</a:t>
            </a:r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ubTitle" idx="1"/>
          </p:nvPr>
        </p:nvSpPr>
        <p:spPr>
          <a:xfrm>
            <a:off x="5197377" y="3344007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260"/>
              <a:buNone/>
            </a:pPr>
            <a:r>
              <a:rPr lang="it-IT" sz="1260" b="1">
                <a:solidFill>
                  <a:srgbClr val="17A25F"/>
                </a:solidFill>
              </a:rPr>
              <a:t>Roger Ottani</a:t>
            </a:r>
            <a:endParaRPr/>
          </a:p>
          <a:p>
            <a:pPr marL="0" lvl="0" indent="0" algn="ctr" rtl="0">
              <a:lnSpc>
                <a:spcPct val="91071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</a:pPr>
            <a:r>
              <a:rPr lang="it-IT" sz="1120">
                <a:solidFill>
                  <a:schemeClr val="dk1"/>
                </a:solidFill>
              </a:rPr>
              <a:t>Area progettazione e contenuti</a:t>
            </a:r>
            <a:endParaRPr sz="112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1a7ec8a55_0_6"/>
          <p:cNvSpPr txBox="1"/>
          <p:nvPr/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30000"/>
              </a:lnSpc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Queste slide sono di accompagnamento alle lezioni dei corsi di Alfabetizzazione Digitale di Pane e Internet di primo livello Computer e Smartphone/Tablet.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contenuti principali di queste slide sono: Il sistema SPID, la procedura di acquisizione delle credenziali.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Riferimento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alla Competenza </a:t>
            </a:r>
            <a:r>
              <a:rPr lang="it-IT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DigComp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2.3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Esercitare la cittadinanza attraverso le tecnologie digitali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57150" algn="l" rtl="0">
              <a:lnSpc>
                <a:spcPct val="130000"/>
              </a:lnSpc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38100" algn="l" rtl="0">
              <a:lnSpc>
                <a:spcPct val="130000"/>
              </a:lnSpc>
              <a:spcAft>
                <a:spcPts val="120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61;p2"/>
          <p:cNvSpPr txBox="1">
            <a:spLocks/>
          </p:cNvSpPr>
          <p:nvPr/>
        </p:nvSpPr>
        <p:spPr>
          <a:xfrm>
            <a:off x="241495" y="468493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 i="0" u="none" strike="noStrike" cap="none">
                <a:solidFill>
                  <a:srgbClr val="489BB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2500" dirty="0" smtClean="0"/>
              <a:t>Introduzione  </a:t>
            </a:r>
            <a:endParaRPr lang="it-IT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SPID</a:t>
            </a:r>
            <a:endParaRPr/>
          </a:p>
        </p:txBody>
      </p:sp>
      <p:sp>
        <p:nvSpPr>
          <p:cNvPr id="173" name="Google Shape;173;p2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Cos’è lo SPID, il Sistema Pubblico di Identità Digitale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341697" y="1689233"/>
            <a:ext cx="822960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SPID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il Sistema Pubblico di Identità Digitale, è la soluzione che ti permette di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 a tutti i servizi online della Pubblica Amministrazione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un'unica Identità Digitale (username e password) utilizzabile da computer, tablet e smartphone.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8583" y="2987338"/>
            <a:ext cx="5379375" cy="1052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Come ottenerlo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82" name="Google Shape;182;p3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Modalità per ottenere un account SPID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"/>
          <p:cNvSpPr txBox="1"/>
          <p:nvPr/>
        </p:nvSpPr>
        <p:spPr>
          <a:xfrm>
            <a:off x="341697" y="1689233"/>
            <a:ext cx="822960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1 - Registrati online all’indirizzo: </a:t>
            </a: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https://id.lepida.it/idm/app/registrazione.jsp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 serviranno: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indirizzo di posta elettronica valido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Copia digitale (scansione) della tua tessera sanitaria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Copia digitale (scansione) di un documento di riconoscimento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Come ottenerlo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341697" y="1097707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Modalità per ottenere un account SPID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"/>
          <p:cNvSpPr txBox="1"/>
          <p:nvPr/>
        </p:nvSpPr>
        <p:spPr>
          <a:xfrm>
            <a:off x="341697" y="1401355"/>
            <a:ext cx="822960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2 - Scegli una modalità di riconoscimento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Puoi scegliere tra: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Tramite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CIE/CNS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devi avere Carta Nazionale dei Servizi (CNS) o la Carta di Identità Elettronica (CIE) in corso di validità, il PIN e il lettore collegato.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 digitale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Se hai un dispositivo di firma digitale valida potrai utilizzarlo per firmare il modulo di adesione da scaricare per poi ricaricarlo sul sistema.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persona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 </a:t>
            </a: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 potrai scegliere lo sportello che ti è più comodo dove farti identificare.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5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Come usarlo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98" name="Google Shape;198;p5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Come utilizzare l’account SPID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"/>
          <p:cNvSpPr txBox="1"/>
          <p:nvPr/>
        </p:nvSpPr>
        <p:spPr>
          <a:xfrm>
            <a:off x="341697" y="1689233"/>
            <a:ext cx="822960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le tue credenziali SPID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 ai servizi online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offerti dalle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Pubbliche Amministrazioni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dei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soggetti Privati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aderenti al sistema SPID.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Basterà selezionare il tasto «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 con SPID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 all'interno del sito, scegliere come gestore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Lepida </a:t>
            </a:r>
            <a:r>
              <a:rPr lang="it-IT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S.c.p.A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inserire le proprie credenziali ed eventualmente il codice temporaneo OTP se richiesto dal livello di sicurezza del servizio a cui si vuole accedere.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5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 smtClean="0">
                <a:solidFill>
                  <a:srgbClr val="4E9CBA"/>
                </a:solidFill>
              </a:rPr>
              <a:t>Tre livelli di sicurezza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198" name="Google Shape;198;p5"/>
          <p:cNvSpPr txBox="1"/>
          <p:nvPr/>
        </p:nvSpPr>
        <p:spPr>
          <a:xfrm>
            <a:off x="341697" y="1292440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37777"/>
              </a:lnSpc>
              <a:buClr>
                <a:srgbClr val="17A25F"/>
              </a:buClr>
              <a:buSzPts val="1800"/>
            </a:pPr>
            <a:r>
              <a:rPr lang="it-IT" sz="1800" b="1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Che differenze ci sono fra i tre livelli di sicurezza delle credenziali SPID?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"/>
          <p:cNvSpPr txBox="1"/>
          <p:nvPr/>
        </p:nvSpPr>
        <p:spPr>
          <a:xfrm>
            <a:off x="241496" y="1655365"/>
            <a:ext cx="8546904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>
              <a:lnSpc>
                <a:spcPct val="137777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primo livello 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permette di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 ai servizi online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attraverso un nome utente e una password scelti dall’utente.</a:t>
            </a:r>
          </a:p>
          <a:p>
            <a:pPr marL="285750" lvl="0" indent="-285750">
              <a:lnSpc>
                <a:spcPct val="137777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secondo livello </a:t>
            </a: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necessario per servizi che richiedono un grado di sicurezza </a:t>
            </a:r>
            <a:r>
              <a:rPr lang="it-IT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maggiore </a:t>
            </a: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permette 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l’accesso attraverso un nome utente e una password scelti dall’utente, più la generazione di un codice temporaneo di accesso (</a:t>
            </a:r>
            <a:r>
              <a:rPr lang="it-I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password).</a:t>
            </a:r>
          </a:p>
          <a:p>
            <a:pPr marL="285750" lvl="0" indent="-285750">
              <a:lnSpc>
                <a:spcPct val="137777"/>
              </a:lnSpc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terzo livello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oltre al nome utente e la password,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richiede un supporto </a:t>
            </a:r>
            <a:r>
              <a:rPr lang="it-IT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fisico</a:t>
            </a: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es. </a:t>
            </a:r>
            <a:r>
              <a:rPr lang="it-I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card) per l’identificazione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34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4" y="0"/>
            <a:ext cx="914129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6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Dove puoi usare SPID?</a:t>
            </a:r>
            <a:endParaRPr/>
          </a:p>
        </p:txBody>
      </p:sp>
      <p:sp>
        <p:nvSpPr>
          <p:cNvPr id="206" name="Google Shape;206;p6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https://www.spid.gov.it/servizi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6"/>
          <p:cNvSpPr txBox="1"/>
          <p:nvPr/>
        </p:nvSpPr>
        <p:spPr>
          <a:xfrm>
            <a:off x="341697" y="1689233"/>
            <a:ext cx="822960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 al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sito internet ufficiale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conoscere i servizi abilitati in oltre 4000 amministrazioni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2000"/>
              <a:buFont typeface="Calibri"/>
              <a:buNone/>
            </a:pPr>
            <a:r>
              <a:rPr lang="it-IT" sz="2000" b="1" i="0" u="sng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https://www.spid.gov.it/servizi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77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7696c442a_0_0"/>
          <p:cNvSpPr txBox="1">
            <a:spLocks noGrp="1"/>
          </p:cNvSpPr>
          <p:nvPr>
            <p:ph type="body" idx="1"/>
          </p:nvPr>
        </p:nvSpPr>
        <p:spPr>
          <a:xfrm>
            <a:off x="628650" y="12168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CIE</a:t>
            </a:r>
            <a:r>
              <a:rPr lang="it-IT" sz="1800" dirty="0"/>
              <a:t>: Carta di Identità Digitale.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CNS</a:t>
            </a:r>
            <a:r>
              <a:rPr lang="it-IT" sz="1800" dirty="0"/>
              <a:t>: Carta Nazionale dei Servizi. </a:t>
            </a:r>
            <a:endParaRPr sz="1800" b="1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Firma digitale</a:t>
            </a:r>
            <a:r>
              <a:rPr lang="it-IT" sz="1800" dirty="0"/>
              <a:t>: La firma digitale è un metodo matematico teso a dimostrare l'autenticità di un messaggio o di un documento digitale inviato tra mittente e destinatario attraverso un canale di comunicazione elettronico. 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Password: </a:t>
            </a:r>
            <a:r>
              <a:rPr lang="it-IT" sz="1800" dirty="0"/>
              <a:t>La parola segreta utilizzata in abbinamento al nome utente (username) che garantisce e protegge l'accesso a servizi (email, profilo social network).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Username:</a:t>
            </a:r>
            <a:r>
              <a:rPr lang="it-IT" sz="1800" dirty="0"/>
              <a:t> Nome utente da utilizzare insieme alla password per avere accesso ad un servizio (email, profilo social network). Spesso corrisponde ad un indirizzo email.</a:t>
            </a:r>
            <a:endParaRPr sz="1800" b="1" dirty="0"/>
          </a:p>
        </p:txBody>
      </p:sp>
      <p:sp>
        <p:nvSpPr>
          <p:cNvPr id="5" name="Google Shape;249;p11"/>
          <p:cNvSpPr txBox="1">
            <a:spLocks noGrp="1"/>
          </p:cNvSpPr>
          <p:nvPr>
            <p:ph type="title"/>
          </p:nvPr>
        </p:nvSpPr>
        <p:spPr>
          <a:xfrm>
            <a:off x="241495" y="45960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Glossario termini </a:t>
            </a:r>
            <a:endParaRPr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PE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563</Words>
  <Application>Microsoft Office PowerPoint</Application>
  <PresentationFormat>Presentazione su schermo (16:9)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Tema</vt:lpstr>
      <vt:lpstr>slide PEI</vt:lpstr>
      <vt:lpstr>SPID Sistema Pubblico di Identità Digitale</vt:lpstr>
      <vt:lpstr>Presentazione standard di PowerPoint</vt:lpstr>
      <vt:lpstr>SPID</vt:lpstr>
      <vt:lpstr>Come ottenerlo</vt:lpstr>
      <vt:lpstr>Come ottenerlo</vt:lpstr>
      <vt:lpstr>Come usarlo</vt:lpstr>
      <vt:lpstr>Tre livelli di sicurezza</vt:lpstr>
      <vt:lpstr>Dove puoi usare SPID?</vt:lpstr>
      <vt:lpstr>Glossario termini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 Sistema Pubblico di Identità Digitale</dc:title>
  <dc:creator>Roger Ottani</dc:creator>
  <cp:lastModifiedBy>Roger Ottani</cp:lastModifiedBy>
  <cp:revision>2</cp:revision>
  <dcterms:created xsi:type="dcterms:W3CDTF">2019-03-12T11:50:43Z</dcterms:created>
  <dcterms:modified xsi:type="dcterms:W3CDTF">2019-09-11T18:03:11Z</dcterms:modified>
</cp:coreProperties>
</file>