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  <p15:guide id="11" pos="300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800" y="40"/>
      </p:cViewPr>
      <p:guideLst>
        <p:guide pos="4895"/>
        <p:guide orient="horz" pos="814"/>
        <p:guide pos="454"/>
        <p:guide pos="5443"/>
        <p:guide pos="3823"/>
        <p:guide pos="3742"/>
        <p:guide orient="horz" pos="2705"/>
        <p:guide pos="256"/>
        <p:guide pos="624"/>
        <p:guide pos="4479"/>
        <p:guide pos="30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26490e078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ge26490e078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e26490e078_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e26490e078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26490e078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ge26490e078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gdc003eb95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26490e078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e26490e078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dfb5f05ce8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dfb5f05ce8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7918d5f2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e07918d5f2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e26490e078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ge26490e078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26490e078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e26490e078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verticale e tes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2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aneeinternet.it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lang="it-IT" sz="3300" b="1">
                <a:solidFill>
                  <a:srgbClr val="4E9CBA"/>
                </a:solidFill>
              </a:rPr>
              <a:t>PRESENTAZIONE CORSO</a:t>
            </a:r>
            <a:endParaRPr sz="3300" b="1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lang="it-IT" sz="1800" b="1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2"/>
          <p:cNvSpPr txBox="1">
            <a:spLocks noGrp="1"/>
          </p:cNvSpPr>
          <p:nvPr>
            <p:ph type="title"/>
          </p:nvPr>
        </p:nvSpPr>
        <p:spPr>
          <a:xfrm>
            <a:off x="241500" y="871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300" b="1">
                <a:solidFill>
                  <a:srgbClr val="F23030"/>
                </a:solidFill>
              </a:rPr>
              <a:t>Smartphone Livello base</a:t>
            </a:r>
            <a:endParaRPr sz="1300" b="1">
              <a:solidFill>
                <a:srgbClr val="F2303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/>
              <a:t>12 ore sincrone: 8 lezioni di 1,5h + 1h a modulo di assistenza su WhatsApp</a:t>
            </a:r>
            <a:endParaRPr sz="900" b="1"/>
          </a:p>
        </p:txBody>
      </p:sp>
      <p:sp>
        <p:nvSpPr>
          <p:cNvPr id="185" name="Google Shape;185;p22"/>
          <p:cNvSpPr txBox="1"/>
          <p:nvPr/>
        </p:nvSpPr>
        <p:spPr>
          <a:xfrm>
            <a:off x="407025" y="707225"/>
            <a:ext cx="3869700" cy="3677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Interagire con gli altri attraverso le tecnologie digitali (4,5 ore)</a:t>
            </a:r>
            <a:r>
              <a:rPr lang="it-IT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   - Strumenti di comunicazione sincrona: Imparare a usare Zoom/altra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di Zoom (icone, opzioni base)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di comportamento durante una videochiamata/videolezione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Funzionalità base di Zoom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2: Strumenti di comunicazione asincrona: le e-mail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L’applicazione Gmail (come si usa e l’eventuale configurazione al primo accesso)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posta: invio, ricezione, modalità di invio (Cc, Ccn)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3: Utilizzo dei social per comunicare (Facebook)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Funzionamento dei social, concetti di profilo personale vs stream di notizie.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di un post, caricamento di una foto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la privacy dei contenuti postati e le informazioni personali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Esempio di ricerca su Facebook di profili e pagine ufficiali (Comune, Sindaco, Enti)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Navigare, ricercare e filtrare le informazioni (3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4: Realizzare ricerche su Internet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Usare l’App Google e il browser Chrome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delle informazioni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Leggere la pagina dei risultati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delle schede e dei preferiti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attraverso Google Maps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un indirizzo o un luogo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lphaLcParenR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di Maps come navigatore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5: Ricerca delle informazioni attendibili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Fake news, bufale, truffe on- line e via e-mail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Cosa è una fake news? Come riconoscerle</a:t>
            </a:r>
            <a:r>
              <a:rPr lang="it-IT" sz="8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Principali siti antibufala e debunking con ricerche online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200"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2"/>
          <p:cNvSpPr txBox="1"/>
          <p:nvPr/>
        </p:nvSpPr>
        <p:spPr>
          <a:xfrm>
            <a:off x="4276725" y="637650"/>
            <a:ext cx="4020000" cy="1970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Utilizzo delle applicazioni (3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6: Utilizzare le App più comuni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Principali app installate nel telefono e loro funzioni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Ricercare App in Play Store, le tipologie commerciali delle App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Rimozione di App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7: Uso dei servizi online utili al cittadino (1,5 ore)</a:t>
            </a:r>
            <a:endParaRPr sz="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servizi per il cittadino: utilizzo dello Spid 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App di utilità per il cittadino: APP FSE, App IO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Nozioni di sicurezza online (1,5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8: Gestione della propria sicurezza</a:t>
            </a:r>
            <a:endParaRPr sz="800" b="1" strike="sng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Tipi di minacce: password, rete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dell’antivirus</a:t>
            </a: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79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AutoNum type="arabicPeriod"/>
            </a:pPr>
            <a:r>
              <a:rPr lang="it-IT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Descrizione delle truffe online (Differenza tra Spam, phishing, furto di identità)</a:t>
            </a:r>
            <a:endParaRPr sz="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3"/>
          <p:cNvSpPr txBox="1">
            <a:spLocks noGrp="1"/>
          </p:cNvSpPr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300" b="1">
                <a:solidFill>
                  <a:srgbClr val="F23030"/>
                </a:solidFill>
              </a:rPr>
              <a:t>Smartphone Livello intermedio</a:t>
            </a:r>
            <a:endParaRPr sz="1300" b="1">
              <a:solidFill>
                <a:srgbClr val="F23030"/>
              </a:solidFill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/>
              <a:t> 19 ore sincrone di 1,5 ore + 8 video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Le funzioni principali dello smartphone (3 ore + 1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del corso e introduzione allo smartphone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Connessioni 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Bluetooth: accessori che utilizzano il Bluetooth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NFC (pagamenti, trasferimento dati)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Hotspot e Tethering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delle memorie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Differenza tra memoria, memoria di archiviazione, scheda SD, SIM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 – Impostazioni avanzate dello smartphone (1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Avviso di chiamata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Chiamate di gruppo (differenza con WhatsApp)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Filtro antispam, Blocco chiamate e numeri indesiderati</a:t>
            </a:r>
            <a:endParaRPr sz="850">
              <a:solidFill>
                <a:schemeClr val="dk1"/>
              </a:solidFill>
              <a:highlight>
                <a:srgbClr val="FFFF0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 – Gestione dei propri account e trasferimento dati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Account, Backup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Trasferire i dati da un telefono all'altro o al PC (i metodi)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L’utilizzo avanzato delle APP (1,5 ore + 4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 – Scaricare e gestire le App con Google Play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riconoscere una app sicura, gratis e a pagamento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Metodi di pagamento delle App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avanzato di Google Play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Aggiornare, disattivare, disinstallare le App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Le App di comune utilizzo per i cittadini (4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la App del Fascicolo sanitario elettronico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utilizzare le principali APP per la comunicazione sincrona </a:t>
            </a:r>
            <a:r>
              <a:rPr lang="it-IT" sz="85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(Whatsapp e Telegram)</a:t>
            </a:r>
            <a:endParaRPr sz="85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Come organizzare riunioni o webinar utilizzando le principali APP</a:t>
            </a:r>
            <a:endParaRPr sz="85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200"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4696200" y="866250"/>
            <a:ext cx="4272900" cy="4199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Le App di comune utilizzo per i cittadini (4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la App del Fascicolo sanitario elettronico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utilizzare le principali APP per la comunicazione sincrona (Whatsapp e Telegram)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organizzare riunioni o webinar utilizzando le principali APP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 – Il Cloud computing: creare, condividere, collaborare (1,5 ore + 2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 – Introduzione al Cloud (2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Computing: Cos’è il cloud, vantaggi, limiti e rischi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dei principali servizi Cloud: Dropbox, WeTransfer 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 – Il cloud da smartphone: nozioni di base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principali servizi Cloud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lphaL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 – La sicurezza e la privacy online (3 ore + 1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 –Riconoscere i principali attacchi alla sicurezza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dell’account: la creazione e la gestione di password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e-mail: riconoscimento indirizzi mail sospetti (spoofing) e frodi (phishing)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Navigazione in rete: riconoscimento di siti sospetti (pharming, redirecting)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6695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9 – Casi di truffe online: come riconoscerle e difendersi (1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6695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10 – Impostazione della sicurezza e della privacy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Rintracciare un telefono smarrito o rubato: rilevamento, blocco, reset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dello Smartphone: PIN, Password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dei dati biometrici: vantaggi e rischi (+ esercizio)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privacy: normativa 679/2016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SITI UTILI</a:t>
            </a:r>
            <a:endParaRPr/>
          </a:p>
        </p:txBody>
      </p:sp>
      <p:sp>
        <p:nvSpPr>
          <p:cNvPr id="201" name="Google Shape;201;p24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Sito Pane e Internet: </a:t>
            </a:r>
            <a:r>
              <a:rPr lang="it-IT" b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https://www.paneeinternet.it/</a:t>
            </a:r>
            <a:endParaRPr b="1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Canale Youtube Pane e Internet: </a:t>
            </a:r>
            <a:r>
              <a:rPr lang="it-IT" b="1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https://www.youtube.com/user/paneeinternet2011</a:t>
            </a:r>
            <a:endParaRPr b="1">
              <a:solidFill>
                <a:srgbClr val="0000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200"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CORSO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LIVELLO BASE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 LIVELLO INTERMEDIO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LIVELLO BASE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1115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SMARTPHONE LIVELLO INTERMEDIO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500" b="1">
                <a:solidFill>
                  <a:srgbClr val="4E9CBA"/>
                </a:solidFill>
              </a:rPr>
              <a:t>1. Il corso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corso potrà essere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seguito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sia da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da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PC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Prima della lezione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riceverete un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link nella vostra </a:t>
            </a:r>
            <a:r>
              <a:rPr lang="it-IT" b="1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casella email,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il quale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collegarvi alla piattaforma ZOOM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attraverso la quale potrete seguire le lezioni.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nelle prossime slide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come accedere ad un meeting zoom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i principali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pulsanti che vi troverete davanti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Troverete anche le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principali regole da rispettare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durante una videochiamata o conferenza online e i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siti utili che vi rimanderanno al sito di Pane e Internet e al canale Youtube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Inoltre potrete visualizzare il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programma del corso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>
            <a:spLocks noGrp="1"/>
          </p:cNvSpPr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5720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500" b="1">
                <a:solidFill>
                  <a:srgbClr val="4E9CBA"/>
                </a:solidFill>
              </a:rPr>
              <a:t>2. Regolamento di comportamento durante una videochiamata/videolezione</a:t>
            </a:r>
            <a:endParaRPr/>
          </a:p>
        </p:txBody>
      </p:sp>
      <p:sp>
        <p:nvSpPr>
          <p:cNvPr id="110" name="Google Shape;110;p16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1" i="0" u="none" strike="noStrike" cap="non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762300" y="1418900"/>
            <a:ext cx="7809000" cy="40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latin typeface="Calibri"/>
                <a:ea typeface="Calibri"/>
                <a:cs typeface="Calibri"/>
                <a:sym typeface="Calibri"/>
              </a:rPr>
              <a:t>Per svolgere al meglio la nostra lezione, seguiamo alcune semplici regole:</a:t>
            </a:r>
            <a:br>
              <a:rPr lang="it-IT" dirty="0">
                <a:latin typeface="Calibri"/>
                <a:ea typeface="Calibri"/>
                <a:cs typeface="Calibri"/>
                <a:sym typeface="Calibri"/>
              </a:rPr>
            </a:b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Strumentazione</a:t>
            </a:r>
            <a:r>
              <a:rPr lang="it-IT" b="1" dirty="0">
                <a:latin typeface="Calibri"/>
                <a:ea typeface="Calibri"/>
                <a:cs typeface="Calibri"/>
                <a:sym typeface="Calibri"/>
              </a:rPr>
              <a:t>. Assicuriamoci che il nostro computer o smartphone o rete, così come webcam, cuffie e microfono, funzionino correttamente. Nei corsi online è fondamentale avere una strumentazione adeguata.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Puntualità</a:t>
            </a: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Presentarsi puntuali ad ogni lezione.</a:t>
            </a:r>
            <a:endParaRPr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Costanza</a:t>
            </a: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Essere sempre presenti è spesso fondamentale per non perdere parti importanti.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Microfono</a:t>
            </a:r>
            <a:r>
              <a:rPr lang="it-IT" b="1" dirty="0">
                <a:latin typeface="Calibri"/>
                <a:ea typeface="Calibri"/>
                <a:cs typeface="Calibri"/>
                <a:sym typeface="Calibri"/>
              </a:rPr>
              <a:t>. Durante la videochiamata il microfono va in genere tenuto spento e lo si accende solo quando si desidera intervenire. Per intervenire, talvolta è bene “alzare la mano” premendo l’apposita icona sul software, quindi attendere che l’insegnante ci dia la parola.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Webcam</a:t>
            </a:r>
            <a:r>
              <a:rPr lang="it-IT" b="1" dirty="0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Durante la videochiamata è bene tenere la webcam accesa, per mantenere la “relazione”. Se si avessero problemi di connessione è invece consigliabile spegnerla.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AutoNum type="arabicPeriod"/>
            </a:pPr>
            <a:r>
              <a:rPr lang="it-IT" b="1" dirty="0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Problemi o dubbi</a:t>
            </a:r>
            <a:r>
              <a:rPr lang="it-IT" b="1" dirty="0">
                <a:latin typeface="Calibri"/>
                <a:ea typeface="Calibri"/>
                <a:cs typeface="Calibri"/>
                <a:sym typeface="Calibri"/>
              </a:rPr>
              <a:t>. Se si hanno dei dubbi o ci sono dei problemi, tecnici o di altra natura, non attendiamo la fine della lezione, poniamo subito le domande al docente.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 programma che ci permetterà di creare una chiamata alla quale potremo far accedere altre persone </a:t>
            </a:r>
            <a:r>
              <a:rPr lang="it-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tramite un link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 Zoom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lang="it-IT" b="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videochiamare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un’altra persona per un tempo illimitato,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mentre se volessimo organizzare una riunione con più persone il nostro tempo di chiamata sarà limitato a 40 minuti.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 permette anche la </a:t>
            </a:r>
            <a:r>
              <a:rPr lang="it-IT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condivisione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 di mostrare al nostro interlocutore il nostro desktop.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3. Zoom</a:t>
            </a:r>
            <a:endParaRPr sz="2500" b="1">
              <a:solidFill>
                <a:srgbClr val="4E9CBA"/>
              </a:solidFill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30313" y="1415675"/>
            <a:ext cx="3076575" cy="2657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3. Zoom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26" name="Google Shape;126;p18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700" b="1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4200" y="1626575"/>
            <a:ext cx="5130001" cy="234469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/>
        </p:nvSpPr>
        <p:spPr>
          <a:xfrm>
            <a:off x="407025" y="1406125"/>
            <a:ext cx="33681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cominciare dobbiamo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scaricare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il programma Zoom e una volta fatto questo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cliccare sul link ricevuto via mail.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Cliccato il link si aprirà un pop-up tramite il quale potremo accedere alla riunione cliccando sul tasto Apri Zoom Meetings.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 caso in cui non comparisse potremo comunque usare il bottone Avvia Riunione, che aprirà l’applicazione Zoom.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8"/>
          <p:cNvSpPr/>
          <p:nvPr/>
        </p:nvSpPr>
        <p:spPr>
          <a:xfrm>
            <a:off x="7503300" y="2276950"/>
            <a:ext cx="590700" cy="171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7060450" y="3630775"/>
            <a:ext cx="822600" cy="303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>
            <a:spLocks noGrp="1"/>
          </p:cNvSpPr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lang="it-IT" sz="2500" b="1">
                <a:solidFill>
                  <a:srgbClr val="4E9CBA"/>
                </a:solidFill>
              </a:rPr>
              <a:t>3. Zoom 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700" b="1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funziona</a:t>
            </a:r>
            <a:endParaRPr sz="1700"/>
          </a:p>
        </p:txBody>
      </p:sp>
      <p:sp>
        <p:nvSpPr>
          <p:cNvPr id="139" name="Google Shape;139;p19"/>
          <p:cNvSpPr txBox="1"/>
          <p:nvPr/>
        </p:nvSpPr>
        <p:spPr>
          <a:xfrm>
            <a:off x="407025" y="1406125"/>
            <a:ext cx="33681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Avviata la riunione insieme agli altri partecipanti avremo una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barra nella parte inferiore della schermata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dalla quale potremo </a:t>
            </a:r>
            <a:r>
              <a:rPr lang="it-IT" b="1">
                <a:latin typeface="Calibri"/>
                <a:ea typeface="Calibri"/>
                <a:cs typeface="Calibri"/>
                <a:sym typeface="Calibri"/>
              </a:rPr>
              <a:t>gestire la chiamata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1174950" y="12072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2108225" y="3978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938" y="2594048"/>
            <a:ext cx="7882127" cy="25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19"/>
          <p:cNvSpPr/>
          <p:nvPr/>
        </p:nvSpPr>
        <p:spPr>
          <a:xfrm>
            <a:off x="623100" y="2563925"/>
            <a:ext cx="1103100" cy="32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9"/>
          <p:cNvSpPr/>
          <p:nvPr/>
        </p:nvSpPr>
        <p:spPr>
          <a:xfrm>
            <a:off x="4114200" y="1406125"/>
            <a:ext cx="1825800" cy="791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3A6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9"/>
          <p:cNvSpPr/>
          <p:nvPr/>
        </p:nvSpPr>
        <p:spPr>
          <a:xfrm>
            <a:off x="3852350" y="2563925"/>
            <a:ext cx="484200" cy="32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597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19"/>
          <p:cNvSpPr txBox="1"/>
          <p:nvPr/>
        </p:nvSpPr>
        <p:spPr>
          <a:xfrm>
            <a:off x="3118250" y="3262925"/>
            <a:ext cx="1952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 questo pulsante potremo vedere la lista dei partecipanti alla riunione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9"/>
          <p:cNvSpPr/>
          <p:nvPr/>
        </p:nvSpPr>
        <p:spPr>
          <a:xfrm>
            <a:off x="4336550" y="2563850"/>
            <a:ext cx="484200" cy="32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3A63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19"/>
          <p:cNvSpPr/>
          <p:nvPr/>
        </p:nvSpPr>
        <p:spPr>
          <a:xfrm>
            <a:off x="4820750" y="2563850"/>
            <a:ext cx="666600" cy="32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8028875" y="2563925"/>
            <a:ext cx="484200" cy="3201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9"/>
          <p:cNvSpPr/>
          <p:nvPr/>
        </p:nvSpPr>
        <p:spPr>
          <a:xfrm>
            <a:off x="3176750" y="3262925"/>
            <a:ext cx="1768200" cy="6969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0597F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9"/>
          <p:cNvSpPr txBox="1"/>
          <p:nvPr/>
        </p:nvSpPr>
        <p:spPr>
          <a:xfrm>
            <a:off x="7417025" y="3355325"/>
            <a:ext cx="1585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Termina ci permette di chiudere la riunione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290550" y="3220825"/>
            <a:ext cx="17682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Questi due pulsanti ci permettono di attivare o disattivare audio e video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9"/>
          <p:cNvSpPr/>
          <p:nvPr/>
        </p:nvSpPr>
        <p:spPr>
          <a:xfrm>
            <a:off x="7479575" y="3355325"/>
            <a:ext cx="1460100" cy="525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19"/>
          <p:cNvSpPr txBox="1"/>
          <p:nvPr/>
        </p:nvSpPr>
        <p:spPr>
          <a:xfrm>
            <a:off x="4116200" y="1361850"/>
            <a:ext cx="19524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Chat ci permette di scrivere messaggi di testo che gli altri partecipanti possono visualizzare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5170400" y="3298000"/>
            <a:ext cx="17964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latin typeface="Calibri"/>
                <a:ea typeface="Calibri"/>
                <a:cs typeface="Calibri"/>
                <a:sym typeface="Calibri"/>
              </a:rPr>
              <a:t>Condividi schermo ci permette di mostrare al nostro interlocutore il nostro desktop o solo una finestra aperta su di esso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9"/>
          <p:cNvSpPr/>
          <p:nvPr/>
        </p:nvSpPr>
        <p:spPr>
          <a:xfrm>
            <a:off x="335100" y="3293200"/>
            <a:ext cx="1679100" cy="6465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2303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19"/>
          <p:cNvSpPr/>
          <p:nvPr/>
        </p:nvSpPr>
        <p:spPr>
          <a:xfrm>
            <a:off x="5218750" y="3298000"/>
            <a:ext cx="1679100" cy="1108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8" name="Google Shape;158;p19"/>
          <p:cNvCxnSpPr>
            <a:stCxn id="143" idx="2"/>
            <a:endCxn id="156" idx="0"/>
          </p:cNvCxnSpPr>
          <p:nvPr/>
        </p:nvCxnSpPr>
        <p:spPr>
          <a:xfrm>
            <a:off x="1174650" y="2884025"/>
            <a:ext cx="0" cy="409200"/>
          </a:xfrm>
          <a:prstGeom prst="straightConnector1">
            <a:avLst/>
          </a:prstGeom>
          <a:noFill/>
          <a:ln w="9525" cap="flat" cmpd="sng">
            <a:solidFill>
              <a:srgbClr val="F2303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9" name="Google Shape;159;p19"/>
          <p:cNvCxnSpPr>
            <a:stCxn id="145" idx="2"/>
            <a:endCxn id="150" idx="0"/>
          </p:cNvCxnSpPr>
          <p:nvPr/>
        </p:nvCxnSpPr>
        <p:spPr>
          <a:xfrm flipH="1">
            <a:off x="4060850" y="2884025"/>
            <a:ext cx="33600" cy="378900"/>
          </a:xfrm>
          <a:prstGeom prst="straightConnector1">
            <a:avLst/>
          </a:prstGeom>
          <a:noFill/>
          <a:ln w="9525" cap="flat" cmpd="sng">
            <a:solidFill>
              <a:srgbClr val="0597F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0" name="Google Shape;160;p19"/>
          <p:cNvCxnSpPr>
            <a:stCxn id="147" idx="0"/>
            <a:endCxn id="144" idx="2"/>
          </p:cNvCxnSpPr>
          <p:nvPr/>
        </p:nvCxnSpPr>
        <p:spPr>
          <a:xfrm rot="10800000" flipH="1">
            <a:off x="4578650" y="2197250"/>
            <a:ext cx="448500" cy="366600"/>
          </a:xfrm>
          <a:prstGeom prst="straightConnector1">
            <a:avLst/>
          </a:prstGeom>
          <a:noFill/>
          <a:ln w="9525" cap="flat" cmpd="sng">
            <a:solidFill>
              <a:srgbClr val="17A25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Google Shape;161;p19"/>
          <p:cNvCxnSpPr>
            <a:stCxn id="148" idx="2"/>
            <a:endCxn id="157" idx="0"/>
          </p:cNvCxnSpPr>
          <p:nvPr/>
        </p:nvCxnSpPr>
        <p:spPr>
          <a:xfrm>
            <a:off x="5154050" y="2883950"/>
            <a:ext cx="904200" cy="414000"/>
          </a:xfrm>
          <a:prstGeom prst="straightConnector1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2" name="Google Shape;162;p19"/>
          <p:cNvCxnSpPr>
            <a:stCxn id="149" idx="2"/>
            <a:endCxn id="153" idx="0"/>
          </p:cNvCxnSpPr>
          <p:nvPr/>
        </p:nvCxnSpPr>
        <p:spPr>
          <a:xfrm flipH="1">
            <a:off x="8209775" y="2884025"/>
            <a:ext cx="61200" cy="471300"/>
          </a:xfrm>
          <a:prstGeom prst="straightConnector1">
            <a:avLst/>
          </a:prstGeom>
          <a:noFill/>
          <a:ln w="9525" cap="flat" cmpd="sng">
            <a:solidFill>
              <a:srgbClr val="F2303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0"/>
          <p:cNvSpPr txBox="1">
            <a:spLocks noGrp="1"/>
          </p:cNvSpPr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311" b="1">
                <a:solidFill>
                  <a:srgbClr val="F23030"/>
                </a:solidFill>
              </a:rPr>
              <a:t>PC Livello Base </a:t>
            </a:r>
            <a:endParaRPr sz="1311" b="1">
              <a:solidFill>
                <a:srgbClr val="F23030"/>
              </a:solidFill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/>
              <a:t>12 ore sincrone: 8 lezioni di 1,5 ore + 1h a modulo di assistenza WhatsApp</a:t>
            </a:r>
            <a:endParaRPr sz="1100" b="1">
              <a:solidFill>
                <a:srgbClr val="F23030"/>
              </a:solidFill>
            </a:endParaRPr>
          </a:p>
        </p:txBody>
      </p:sp>
      <p:sp>
        <p:nvSpPr>
          <p:cNvPr id="169" name="Google Shape;169;p20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1: Interagire con gli altri attraverso le tecnologie digitali (4,5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e avvio del corso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obiettivi e modalità del corso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Zoom: funzionalità di base (icone, opzioni base)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di comportamento durante una videolezione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2: Strumenti di comunicazione asincrona: la e-mail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Cos’è un account di posta elettronica e come si accede (user e password)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posta: invio, ricezione, modalità di invio (Cc, Ccn)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delle etichette per archiviare le e-mail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3: Utilizzo dei social per comunicare (Facebook)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Funzionamento dei social, concetti di profilo personale vs stream di notizie.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Creazione di un post, caricamento di una foto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la privacy dei contenuti postati e le informazioni personali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Esempio di ricerca su Facebook di profili e pagine ufficiali (Comune, Sindaco, Enti)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Navigare, ricercare e filtrare le informazioni e i contenuti digitali (4,5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4: I principali Browser ed il loro utilizzo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 del browser come funziona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Indirizzo del sito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Segnalibri e cronologia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Navigare con sicurezza </a:t>
            </a:r>
            <a:endParaRPr sz="85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200"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0"/>
          <p:cNvSpPr txBox="1"/>
          <p:nvPr/>
        </p:nvSpPr>
        <p:spPr>
          <a:xfrm>
            <a:off x="4696200" y="866250"/>
            <a:ext cx="4020000" cy="3405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5: I motori di ricerca, le parole chiave e filtrare i risultati)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Ricerca delle informazioni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 sito affidabile (https)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 privacy e tracciamento dei dati (Cookie)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6: Come riconoscere Fake news e bufale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Cos’è una fake news?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riconoscerle le notizie false e le bufale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Strumenti di controllo: Fact checking e siti antibufale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Uso dei servizi online utili al cittadino (1,5)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7: Come accedere ai servizi online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servizi per il cittadino: utilizzo dello Spid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principali servizi accessibili con Spid: il fascicolo sanitario elettronico, servizi agenzia delle entrate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Nozioni di sicurezza online (1,5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8: Gestione della propria sicurezza</a:t>
            </a:r>
            <a:r>
              <a:rPr lang="it-IT" sz="850" b="1" strike="sng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Tipi di minacce: password, rete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dell’antivirus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Descrizione delle truffe online (Differenza tra Spam, phishing, furto di identità)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1"/>
          <p:cNvSpPr txBox="1">
            <a:spLocks noGrp="1"/>
          </p:cNvSpPr>
          <p:nvPr>
            <p:ph type="title"/>
          </p:nvPr>
        </p:nvSpPr>
        <p:spPr>
          <a:xfrm>
            <a:off x="241500" y="163350"/>
            <a:ext cx="8229600" cy="55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300" b="1">
                <a:solidFill>
                  <a:srgbClr val="F23030"/>
                </a:solidFill>
              </a:rPr>
              <a:t>PC Livello Intermedio</a:t>
            </a:r>
            <a:endParaRPr sz="1300" b="1">
              <a:solidFill>
                <a:srgbClr val="F23030"/>
              </a:solidFill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/>
              <a:t> 12 ore sincrone: 8 lezioni di 1,5 ore + 5 video durata max.10 minuti</a:t>
            </a:r>
            <a:endParaRPr sz="2500" b="1">
              <a:solidFill>
                <a:srgbClr val="4E9CBA"/>
              </a:solidFill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07025" y="859625"/>
            <a:ext cx="3869700" cy="3587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1- I servizi digitali per il cittadino (1,5 ore + 2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20090" lvl="0" indent="-49149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1: Presentazione del corso e identità digitale</a:t>
            </a: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obiettivi e modalità del corso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Esempi di servizi utili accessibili con SPID: Fisconline, Agenzia del territorio, Pago PA 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2 – Esempi di servizi accessibili con l’identità digitale (2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Servizi di utilità per il cittadino: presentazione dell'identità digitale e le opportunità per il cittadino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il Fascicolo sanitario elettronico dal proprio PC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2: Account e principali servizi Cloud (6 ore + 2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3 – Cos’è un account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Gestione dei propri account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provider di account più comuni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4 – Tipi di account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di mail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social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di messaggistica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5 – lntroduzione al Cloud (2 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Computing: Cos’è il cloud, vantaggi, limiti e rischi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Presentazione dei principali servizi Cloud: Dropbox, WeTransfer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endParaRPr sz="1200" b="1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1"/>
          <p:cNvSpPr txBox="1"/>
          <p:nvPr/>
        </p:nvSpPr>
        <p:spPr>
          <a:xfrm>
            <a:off x="4696200" y="866250"/>
            <a:ext cx="4020000" cy="4235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6 – I principali servizi Cloud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7 – Integrare dispositivi diversi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da Pc/ smartphone da Windows 10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Sincronizzazione Pc /smartphone con account di Google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3: Comunicare online (1,5 ore)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8 – Presentazione degli strumenti di comunicazione sincrona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17220" lvl="0" indent="-221614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 strumenti più utilizzati (Zoom, Jitsi)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17220" lvl="0" indent="-221614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si organizza una conferenza online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000" b="1">
                <a:solidFill>
                  <a:srgbClr val="F23030"/>
                </a:solidFill>
                <a:latin typeface="Calibri"/>
                <a:ea typeface="Calibri"/>
                <a:cs typeface="Calibri"/>
                <a:sym typeface="Calibri"/>
              </a:rPr>
              <a:t>Modulo 4: La sicurezza e la privacy online (3 ore + 1 video)</a:t>
            </a:r>
            <a:endParaRPr sz="1000" b="1">
              <a:solidFill>
                <a:srgbClr val="F2303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9 – Riconoscere i principali attacchi alla sicurezza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17220" lvl="0" indent="-221614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Protezione dell’account: la creazione e la gestione di password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17220" lvl="0" indent="-221614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della e-mail: Riconoscimento indirizzi mail sospetti (spoofing) e frodi (phishing)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17220" lvl="0" indent="-221614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Navigazione in rete: Riconoscimento di siti sospetti (pharming, redirecting)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6695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10– Casi di truffe online: come riconoscerle e difendersi (video)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85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Lezione 11 – Impostazione della sicurezza e della privacy (1,5 ore)</a:t>
            </a:r>
            <a:endParaRPr sz="85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Configurare un firewall e l’antivirus per il PC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78180" lvl="0" indent="-282575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0"/>
              <a:buFont typeface="Calibri"/>
              <a:buAutoNum type="arabicPeriod"/>
            </a:pPr>
            <a:r>
              <a:rPr lang="it-IT" sz="8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privacy: Normativa 679/2016  </a:t>
            </a:r>
            <a:endParaRPr sz="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2294</Words>
  <Application>Microsoft Office PowerPoint</Application>
  <PresentationFormat>Presentazione su schermo (16:9)</PresentationFormat>
  <Paragraphs>245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di Office</vt:lpstr>
      <vt:lpstr>PRESENTAZIONE CORSO</vt:lpstr>
      <vt:lpstr>INDICE</vt:lpstr>
      <vt:lpstr>1. Il corso</vt:lpstr>
      <vt:lpstr>2. Regolamento di comportamento durante una videochiamata/videolezione</vt:lpstr>
      <vt:lpstr>3. Zoom</vt:lpstr>
      <vt:lpstr>3. Zoom </vt:lpstr>
      <vt:lpstr>3. Zoom </vt:lpstr>
      <vt:lpstr>PC Livello Base  12 ore sincrone: 8 lezioni di 1,5 ore + 1h a modulo di assistenza WhatsApp</vt:lpstr>
      <vt:lpstr>PC Livello Intermedio  12 ore sincrone: 8 lezioni di 1,5 ore + 5 video durata max.10 minuti</vt:lpstr>
      <vt:lpstr>Smartphone Livello base 12 ore sincrone: 8 lezioni di 1,5h + 1h a modulo di assistenza su WhatsApp</vt:lpstr>
      <vt:lpstr>Smartphone Livello intermedio  19 ore sincrone di 1,5 ore + 8 video </vt:lpstr>
      <vt:lpstr>SITI UTILI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CORSO</dc:title>
  <cp:lastModifiedBy>Gabriele Giovannetti</cp:lastModifiedBy>
  <cp:revision>1</cp:revision>
  <dcterms:modified xsi:type="dcterms:W3CDTF">2021-07-03T16:38:43Z</dcterms:modified>
</cp:coreProperties>
</file>