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4895">
          <p15:clr>
            <a:srgbClr val="9AA0A6"/>
          </p15:clr>
        </p15:guide>
        <p15:guide id="2" orient="horz" pos="814">
          <p15:clr>
            <a:srgbClr val="9AA0A6"/>
          </p15:clr>
        </p15:guide>
        <p15:guide id="3" pos="454">
          <p15:clr>
            <a:srgbClr val="9AA0A6"/>
          </p15:clr>
        </p15:guide>
        <p15:guide id="4" pos="5443">
          <p15:clr>
            <a:srgbClr val="9AA0A6"/>
          </p15:clr>
        </p15:guide>
        <p15:guide id="5" pos="3823">
          <p15:clr>
            <a:srgbClr val="9AA0A6"/>
          </p15:clr>
        </p15:guide>
        <p15:guide id="6" pos="3742">
          <p15:clr>
            <a:srgbClr val="9AA0A6"/>
          </p15:clr>
        </p15:guide>
        <p15:guide id="7" orient="horz" pos="2705">
          <p15:clr>
            <a:srgbClr val="9AA0A6"/>
          </p15:clr>
        </p15:guide>
        <p15:guide id="8" pos="256">
          <p15:clr>
            <a:srgbClr val="9AA0A6"/>
          </p15:clr>
        </p15:guide>
        <p15:guide id="9" pos="624">
          <p15:clr>
            <a:srgbClr val="9AA0A6"/>
          </p15:clr>
        </p15:guide>
        <p15:guide id="10" pos="4479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4895"/>
        <p:guide pos="814" orient="horz"/>
        <p:guide pos="454"/>
        <p:guide pos="5443"/>
        <p:guide pos="3823"/>
        <p:guide pos="3742"/>
        <p:guide pos="2705" orient="horz"/>
        <p:guide pos="256"/>
        <p:guide pos="624"/>
        <p:guide pos="4479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e1455ac8c1_0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e1455ac8c1_0_5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e1455ac8c1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ge1455ac8c1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e1455ac8c1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e1455ac8c1_0_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dc003eb95a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0" name="Google Shape;280;gdc003eb95a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7" name="Google Shape;28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e1455ac8c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e1455ac8c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1455ac8c1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ge1455ac8c1_0_24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e1455ac8c1_0_3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ge1455ac8c1_0_3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e1455ac8c1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e1455ac8c1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e1455ac8c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e1455ac8c1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e1455ac8c1_0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e1455ac8c1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e1455ac8c1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e1455ac8c1_0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6012656" y="771525"/>
            <a:ext cx="3290888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1821656" y="-1209675"/>
            <a:ext cx="3290888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titolo" type="title">
  <p:cSld name="TITL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type="ctrTitle"/>
          </p:nvPr>
        </p:nvSpPr>
        <p:spPr>
          <a:xfrm>
            <a:off x="685800" y="1597819"/>
            <a:ext cx="7772400" cy="110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1" type="subTitle"/>
          </p:nvPr>
        </p:nvSpPr>
        <p:spPr>
          <a:xfrm>
            <a:off x="1371600" y="2914650"/>
            <a:ext cx="6400800" cy="13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5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5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5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5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/>
          <p:nvPr>
            <p:ph type="title"/>
          </p:nvPr>
        </p:nvSpPr>
        <p:spPr>
          <a:xfrm>
            <a:off x="722313" y="3305176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" type="body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1" name="Google Shape;101;p16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6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6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17"/>
          <p:cNvSpPr txBox="1"/>
          <p:nvPr>
            <p:ph idx="1" type="body"/>
          </p:nvPr>
        </p:nvSpPr>
        <p:spPr>
          <a:xfrm>
            <a:off x="457200" y="900113"/>
            <a:ext cx="4038600" cy="25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7" name="Google Shape;107;p17"/>
          <p:cNvSpPr txBox="1"/>
          <p:nvPr>
            <p:ph idx="2" type="body"/>
          </p:nvPr>
        </p:nvSpPr>
        <p:spPr>
          <a:xfrm>
            <a:off x="4648200" y="900113"/>
            <a:ext cx="4038600" cy="25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8" name="Google Shape;108;p17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7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7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idx="1" type="body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4" name="Google Shape;114;p18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5" name="Google Shape;115;p18"/>
          <p:cNvSpPr txBox="1"/>
          <p:nvPr>
            <p:ph idx="3" type="body"/>
          </p:nvPr>
        </p:nvSpPr>
        <p:spPr>
          <a:xfrm>
            <a:off x="4645026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6" name="Google Shape;116;p18"/>
          <p:cNvSpPr txBox="1"/>
          <p:nvPr>
            <p:ph idx="4" type="body"/>
          </p:nvPr>
        </p:nvSpPr>
        <p:spPr>
          <a:xfrm>
            <a:off x="4645026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117" name="Google Shape;117;p18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8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18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9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9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9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19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0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0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457201" y="204787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1"/>
          <p:cNvSpPr txBox="1"/>
          <p:nvPr>
            <p:ph idx="1" type="body"/>
          </p:nvPr>
        </p:nvSpPr>
        <p:spPr>
          <a:xfrm>
            <a:off x="3575050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32" name="Google Shape;132;p21"/>
          <p:cNvSpPr txBox="1"/>
          <p:nvPr>
            <p:ph idx="2" type="body"/>
          </p:nvPr>
        </p:nvSpPr>
        <p:spPr>
          <a:xfrm>
            <a:off x="457201" y="1076326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33" name="Google Shape;133;p21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1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1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contenuto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22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9" name="Google Shape;139;p22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40" name="Google Shape;140;p22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22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2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e testo verticale" type="vertTx">
  <p:cSld name="VERTICAL_TEXT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3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23"/>
          <p:cNvSpPr txBox="1"/>
          <p:nvPr>
            <p:ph idx="1" type="body"/>
          </p:nvPr>
        </p:nvSpPr>
        <p:spPr>
          <a:xfrm rot="5400000">
            <a:off x="2874750" y="-1217399"/>
            <a:ext cx="33945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6" name="Google Shape;146;p2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2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8" name="Google Shape;148;p2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olo verticale e testo" type="vertTitleAndTx">
  <p:cSld name="VERTICAL_TITLE_AND_VERTICAL_TEXT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4"/>
          <p:cNvSpPr txBox="1"/>
          <p:nvPr>
            <p:ph type="title"/>
          </p:nvPr>
        </p:nvSpPr>
        <p:spPr>
          <a:xfrm rot="5400000">
            <a:off x="6012600" y="771581"/>
            <a:ext cx="32910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24"/>
          <p:cNvSpPr txBox="1"/>
          <p:nvPr>
            <p:ph idx="1" type="body"/>
          </p:nvPr>
        </p:nvSpPr>
        <p:spPr>
          <a:xfrm rot="5400000">
            <a:off x="1821600" y="-1209619"/>
            <a:ext cx="32910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24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4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4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stazione sezione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2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457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648200" y="900113"/>
            <a:ext cx="4038600" cy="2545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fronto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6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6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6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titolo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uoto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to con didascalia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magine con didascalia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3"/>
          <p:cNvSpPr txBox="1"/>
          <p:nvPr>
            <p:ph idx="10" type="dt"/>
          </p:nvPr>
        </p:nvSpPr>
        <p:spPr>
          <a:xfrm>
            <a:off x="457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3"/>
          <p:cNvSpPr txBox="1"/>
          <p:nvPr>
            <p:ph idx="11" type="ftr"/>
          </p:nvPr>
        </p:nvSpPr>
        <p:spPr>
          <a:xfrm>
            <a:off x="3124200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2" type="sldNum"/>
          </p:nvPr>
        </p:nvSpPr>
        <p:spPr>
          <a:xfrm>
            <a:off x="6553200" y="476726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8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Relationship Id="rId4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Relationship Id="rId4" Type="http://schemas.openxmlformats.org/officeDocument/2006/relationships/image" Target="../media/image1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Relationship Id="rId4" Type="http://schemas.openxmlformats.org/officeDocument/2006/relationships/image" Target="../media/image1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9.jpg"/><Relationship Id="rId5" Type="http://schemas.openxmlformats.org/officeDocument/2006/relationships/image" Target="../media/image11.png"/><Relationship Id="rId6" Type="http://schemas.openxmlformats.org/officeDocument/2006/relationships/image" Target="../media/image10.png"/><Relationship Id="rId7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Relationship Id="rId4" Type="http://schemas.openxmlformats.org/officeDocument/2006/relationships/image" Target="../media/image11.png"/><Relationship Id="rId5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25"/>
          <p:cNvSpPr txBox="1"/>
          <p:nvPr>
            <p:ph type="ctrTitle"/>
          </p:nvPr>
        </p:nvSpPr>
        <p:spPr>
          <a:xfrm>
            <a:off x="5096785" y="1383134"/>
            <a:ext cx="3840479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6969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3300"/>
              <a:buFont typeface="Calibri"/>
              <a:buNone/>
            </a:pPr>
            <a:r>
              <a:rPr b="1" lang="it-IT" sz="3300">
                <a:solidFill>
                  <a:srgbClr val="4E9CBA"/>
                </a:solidFill>
              </a:rPr>
              <a:t>APP</a:t>
            </a:r>
            <a:endParaRPr b="1" sz="3300" cap="small">
              <a:solidFill>
                <a:srgbClr val="4E9CBA"/>
              </a:solidFill>
            </a:endParaRPr>
          </a:p>
        </p:txBody>
      </p:sp>
      <p:sp>
        <p:nvSpPr>
          <p:cNvPr id="161" name="Google Shape;161;p25"/>
          <p:cNvSpPr txBox="1"/>
          <p:nvPr>
            <p:ph idx="1" type="subTitle"/>
          </p:nvPr>
        </p:nvSpPr>
        <p:spPr>
          <a:xfrm>
            <a:off x="5096785" y="2675778"/>
            <a:ext cx="3840479" cy="4601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800"/>
              <a:buNone/>
            </a:pPr>
            <a:r>
              <a:rPr b="1" lang="it-IT" sz="1800">
                <a:solidFill>
                  <a:srgbClr val="17A25F"/>
                </a:solidFill>
              </a:rPr>
              <a:t>Nome Cognome relatore relatrice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34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</a:t>
            </a:r>
            <a:r>
              <a:rPr b="1" lang="it-IT" sz="2500">
                <a:solidFill>
                  <a:srgbClr val="4E9CBA"/>
                </a:solidFill>
              </a:rPr>
              <a:t>. Aggiornare, disattivare, disinstallare le app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48" name="Google Shape;248;p34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249" name="Google Shape;249;p34"/>
          <p:cNvSpPr txBox="1"/>
          <p:nvPr/>
        </p:nvSpPr>
        <p:spPr>
          <a:xfrm>
            <a:off x="648675" y="1399100"/>
            <a:ext cx="3128400" cy="385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Alcune app pre-installate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sul nostro smartphone non possono essere disinstallate, ma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solo disattivate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Disattivare un’app non la elimina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dal nostro dispositivo, ma rimarrà come congelata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 modo che non si aggiorni o non utilizzi la rete internet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Disattivare</a:t>
            </a:r>
            <a:r>
              <a:rPr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 un’app dovremo andare  nelle </a:t>
            </a:r>
            <a:r>
              <a:rPr b="1"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 del nostro device e poi </a:t>
            </a:r>
            <a:r>
              <a:rPr b="1"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Applicazioni</a:t>
            </a:r>
            <a:r>
              <a:rPr lang="it-IT">
                <a:solidFill>
                  <a:schemeClr val="dk1"/>
                </a:solidFill>
                <a:highlight>
                  <a:srgbClr val="FCFEFF"/>
                </a:highlight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highlight>
                <a:srgbClr val="FCFE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34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34"/>
          <p:cNvSpPr txBox="1"/>
          <p:nvPr/>
        </p:nvSpPr>
        <p:spPr>
          <a:xfrm>
            <a:off x="1211750" y="778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34"/>
          <p:cNvSpPr txBox="1"/>
          <p:nvPr/>
        </p:nvSpPr>
        <p:spPr>
          <a:xfrm>
            <a:off x="898550" y="24327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2" name="Google Shape;252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0459" y="1091050"/>
            <a:ext cx="1619075" cy="3508031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34"/>
          <p:cNvSpPr/>
          <p:nvPr/>
        </p:nvSpPr>
        <p:spPr>
          <a:xfrm>
            <a:off x="5130450" y="3340450"/>
            <a:ext cx="1619100" cy="303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35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</a:t>
            </a:r>
            <a:r>
              <a:rPr b="1" lang="it-IT" sz="2500">
                <a:solidFill>
                  <a:srgbClr val="4E9CBA"/>
                </a:solidFill>
              </a:rPr>
              <a:t>. Aggiornare, disattivare, disinstallare le app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60" name="Google Shape;260;p35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261" name="Google Shape;261;p35"/>
          <p:cNvSpPr txBox="1"/>
          <p:nvPr/>
        </p:nvSpPr>
        <p:spPr>
          <a:xfrm>
            <a:off x="648675" y="1399100"/>
            <a:ext cx="31284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Aperta la voce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Applicazioni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ci verrà mostrato l’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elenco di tutte le nostre applicazioni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Scegliamo quella da bloccare e premiamo sopra di essa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Fatto questo,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nel caso in cui sia possibile bloccarla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nella barra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in basso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avremo la voce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Blocca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dovremo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premere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5"/>
          <p:cNvSpPr txBox="1"/>
          <p:nvPr/>
        </p:nvSpPr>
        <p:spPr>
          <a:xfrm>
            <a:off x="1211750" y="778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5"/>
          <p:cNvSpPr txBox="1"/>
          <p:nvPr/>
        </p:nvSpPr>
        <p:spPr>
          <a:xfrm>
            <a:off x="898550" y="24327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4" name="Google Shape;264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5175" y="1053075"/>
            <a:ext cx="1619075" cy="35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35"/>
          <p:cNvSpPr/>
          <p:nvPr/>
        </p:nvSpPr>
        <p:spPr>
          <a:xfrm>
            <a:off x="5472475" y="4118600"/>
            <a:ext cx="341700" cy="284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6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</a:t>
            </a:r>
            <a:r>
              <a:rPr b="1" lang="it-IT" sz="2500">
                <a:solidFill>
                  <a:srgbClr val="4E9CBA"/>
                </a:solidFill>
              </a:rPr>
              <a:t>. Aggiornare, disattivare, disinstallare le app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72" name="Google Shape;272;p36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273" name="Google Shape;273;p36"/>
          <p:cNvSpPr txBox="1"/>
          <p:nvPr/>
        </p:nvSpPr>
        <p:spPr>
          <a:xfrm>
            <a:off x="648675" y="1399100"/>
            <a:ext cx="31284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Disinstallare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un’app è molto più semplice.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Cercate l’app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desiderate disinstallare 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tenete premuto il dito sull’icona fino a che non si aprirà un piccolo pop-up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dal quale potrete disinstallare l’app in questione.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Premete sulla voce Disinstalla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l’applicazione verrà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eliminata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36"/>
          <p:cNvSpPr txBox="1"/>
          <p:nvPr/>
        </p:nvSpPr>
        <p:spPr>
          <a:xfrm>
            <a:off x="1211750" y="778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36"/>
          <p:cNvSpPr txBox="1"/>
          <p:nvPr/>
        </p:nvSpPr>
        <p:spPr>
          <a:xfrm>
            <a:off x="898550" y="24327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76" name="Google Shape;276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5175" y="1053075"/>
            <a:ext cx="1619075" cy="3508015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36"/>
          <p:cNvSpPr/>
          <p:nvPr/>
        </p:nvSpPr>
        <p:spPr>
          <a:xfrm>
            <a:off x="6227675" y="1608100"/>
            <a:ext cx="341700" cy="284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7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GLOSSARIO</a:t>
            </a:r>
            <a:endParaRPr/>
          </a:p>
        </p:txBody>
      </p:sp>
      <p:sp>
        <p:nvSpPr>
          <p:cNvPr id="284" name="Google Shape;284;p37"/>
          <p:cNvSpPr txBox="1"/>
          <p:nvPr/>
        </p:nvSpPr>
        <p:spPr>
          <a:xfrm>
            <a:off x="756150" y="1295600"/>
            <a:ext cx="8229600" cy="33093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Account: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insieme di dati che identificano un utente e consentono l’accesso ad un determinato servizio web, che richieda una particolare personalizzazione. Le credenziali per accedere al proprio account sono generalmente formate da un nome utente e una password.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Android: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operativo per dispositivi mobili sviluppato da Google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abbr. di applicazione: programma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per dispositivi di tipo mobile (smartphone o tablet)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iOS: </a:t>
            </a:r>
            <a:r>
              <a:rPr lang="it-IT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sistema operativo per dispositivi mobili sviluppato da Apple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Password: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sequenza di caratteri (lettere, numeri, caratteri speciali) utilizzata per accedere in modo esclusivo a una risorsa informatica</a:t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b="1" lang="it-IT" sz="12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istema operativo: </a:t>
            </a:r>
            <a:r>
              <a:rPr lang="it-IT" sz="1200">
                <a:solidFill>
                  <a:schemeClr val="dk1"/>
                </a:solidFill>
                <a:highlight>
                  <a:srgbClr val="FFFFFF"/>
                </a:highlight>
              </a:rPr>
              <a:t>insieme di componenti software che permettono l’</a:t>
            </a:r>
            <a:r>
              <a:rPr lang="it-IT" sz="1200">
                <a:solidFill>
                  <a:schemeClr val="dk1"/>
                </a:solidFill>
              </a:rPr>
              <a:t>utilizzo e la gestione degli elementi hardware, delle periferiche e delle risorse software attraverso un’interfaccia grafica con l’utente</a:t>
            </a:r>
            <a:endParaRPr b="1" sz="1200">
              <a:solidFill>
                <a:schemeClr val="dk1"/>
              </a:solidFill>
              <a:highlight>
                <a:srgbClr val="FF00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Google Shape;289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6"/>
          <p:cNvSpPr txBox="1"/>
          <p:nvPr>
            <p:ph type="title"/>
          </p:nvPr>
        </p:nvSpPr>
        <p:spPr>
          <a:xfrm>
            <a:off x="241495" y="528070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INDICE</a:t>
            </a:r>
            <a:endParaRPr/>
          </a:p>
        </p:txBody>
      </p:sp>
      <p:sp>
        <p:nvSpPr>
          <p:cNvPr id="168" name="Google Shape;168;p26"/>
          <p:cNvSpPr txBox="1"/>
          <p:nvPr/>
        </p:nvSpPr>
        <p:spPr>
          <a:xfrm>
            <a:off x="341697" y="1326308"/>
            <a:ext cx="8229600" cy="36292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26"/>
          <p:cNvSpPr txBox="1"/>
          <p:nvPr/>
        </p:nvSpPr>
        <p:spPr>
          <a:xfrm>
            <a:off x="856250" y="1385325"/>
            <a:ext cx="5352900" cy="25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APP: DI COSA SI TRATTA?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RICONOSCERE UN’APP SICURA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RICONOSCERE UN’APP A PAGAMENTO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METODI DI PAGAMENTO DELLE APP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AGGIORNARE, DISATTIVARE, DISINSTALLARE LE APP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1150" lvl="0" marL="457200" marR="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AutoNum type="arabicPeriod"/>
            </a:pPr>
            <a:r>
              <a:rPr lang="it-IT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GLOSSARIO</a:t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26"/>
          <p:cNvSpPr txBox="1"/>
          <p:nvPr/>
        </p:nvSpPr>
        <p:spPr>
          <a:xfrm>
            <a:off x="5543550" y="1259625"/>
            <a:ext cx="16098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6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7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8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9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pag. 13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7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App - di cosa si tratta?</a:t>
            </a:r>
            <a:endParaRPr/>
          </a:p>
        </p:txBody>
      </p:sp>
      <p:sp>
        <p:nvSpPr>
          <p:cNvPr id="177" name="Google Shape;177;p27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p27"/>
          <p:cNvSpPr txBox="1"/>
          <p:nvPr/>
        </p:nvSpPr>
        <p:spPr>
          <a:xfrm>
            <a:off x="762300" y="1418900"/>
            <a:ext cx="7809000" cy="341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applicazioni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sono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programmi per i dispositivi mobile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che vanno ad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ampliare le nostre possibilità d’azione sul device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Ci sono</a:t>
            </a:r>
            <a:r>
              <a:rPr b="1"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 tantissime app differenti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dai giochi ai wallet virtuali per tenere sempre con noi carte fedeltà, per gestire le email, foto e tanto altro.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tutte le applicazioni sono però gratuite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ed è bene saper riconoscere quali lo sono e quali no, ma soprattutto quali sono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applicazioni sicure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È bene sapere che i device con sistema operativo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Android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utilizzano 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Play Store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per scaricare le app; i sistemi con sistema operativo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iOS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(iPhone, iPad, etc.) utilizzano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 Store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Nelle diapositive a seguire vedremo come installare App utilizzando Play Store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28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App - di cosa si tratta?</a:t>
            </a:r>
            <a:endParaRPr/>
          </a:p>
        </p:txBody>
      </p:sp>
      <p:sp>
        <p:nvSpPr>
          <p:cNvPr id="185" name="Google Shape;185;p28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8"/>
          <p:cNvSpPr txBox="1"/>
          <p:nvPr/>
        </p:nvSpPr>
        <p:spPr>
          <a:xfrm>
            <a:off x="762300" y="1418900"/>
            <a:ext cx="78090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Nei nostri device abbiamo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già numerose app installate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ovvero quelle fondamentali e che ci serviranno sicuramente o quasi sicuramente: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Telefono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Rubrica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Messaggi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che ci permettono di chiamare, messaggiare e salvare i nostri contatti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Galleria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Camera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tramite le quali potremo vedere e scattare le nostre foto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Impostazioni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tramite la quale potremo gestire tutte le opzioni del nostro smartphone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Suite Google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ovvero tutte le applicazioni che potremo usare tramite il nostro account Google come Drive, Foto, Google Maps etc.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9"/>
          <p:cNvSpPr txBox="1"/>
          <p:nvPr>
            <p:ph type="title"/>
          </p:nvPr>
        </p:nvSpPr>
        <p:spPr>
          <a:xfrm>
            <a:off x="241495" y="528070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500">
                <a:solidFill>
                  <a:srgbClr val="4E9CBA"/>
                </a:solidFill>
              </a:rPr>
              <a:t>1. App - di cosa si tratta?</a:t>
            </a:r>
            <a:endParaRPr/>
          </a:p>
        </p:txBody>
      </p:sp>
      <p:sp>
        <p:nvSpPr>
          <p:cNvPr id="193" name="Google Shape;193;p29"/>
          <p:cNvSpPr txBox="1"/>
          <p:nvPr/>
        </p:nvSpPr>
        <p:spPr>
          <a:xfrm>
            <a:off x="341697" y="1326308"/>
            <a:ext cx="8229600" cy="3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7714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 b="1" i="0" sz="1400" u="none" cap="none" strike="noStrike">
              <a:solidFill>
                <a:srgbClr val="17A2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29"/>
          <p:cNvSpPr txBox="1"/>
          <p:nvPr/>
        </p:nvSpPr>
        <p:spPr>
          <a:xfrm>
            <a:off x="762300" y="1418900"/>
            <a:ext cx="7809000" cy="21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Ci sono poi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diversi tipi di APP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che possiamo scaricare dal Play Store: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Utility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ovvero tutte quelle applicazioni che ci consentono di semplificare e rendere più veloci alcune azioni, come potrebbe essere un’app che vi permette di raccogliere tutte le vostre carte fedeltà così che non dobbiate averle con voi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Social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ovvero applicazioni che vi permettono di rimanere in contatto con persone da tutto il mondo o esplorare pagine e profili, come Facebook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Calibri"/>
              <a:buChar char="●"/>
            </a:pP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Giochi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applicazioni che vi permettono di giocare e divertirvi ovunque siate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0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Anche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 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possono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nascondere malware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dunque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come riconoscere quelle sicure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Controllare che lo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sviluppatore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che troviamo sotto il nome dell’app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sia affidabile tramite una ricerca su internet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numero di download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Verificare 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info sull’app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●"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Controllare le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recensioni</a:t>
            </a:r>
            <a:endParaRPr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p30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2. Riconoscere un’app sicura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202" name="Google Shape;202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37353" y="687675"/>
            <a:ext cx="1739126" cy="3768149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3" name="Google Shape;203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60950" y="2217313"/>
            <a:ext cx="2782850" cy="1054225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04" name="Google Shape;204;p30"/>
          <p:cNvSpPr/>
          <p:nvPr/>
        </p:nvSpPr>
        <p:spPr>
          <a:xfrm>
            <a:off x="4680375" y="1372700"/>
            <a:ext cx="596400" cy="1431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30"/>
          <p:cNvSpPr/>
          <p:nvPr/>
        </p:nvSpPr>
        <p:spPr>
          <a:xfrm>
            <a:off x="4232575" y="3131200"/>
            <a:ext cx="658200" cy="173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30"/>
          <p:cNvSpPr/>
          <p:nvPr/>
        </p:nvSpPr>
        <p:spPr>
          <a:xfrm>
            <a:off x="4834075" y="1697725"/>
            <a:ext cx="596400" cy="225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1"/>
          <p:cNvSpPr txBox="1"/>
          <p:nvPr/>
        </p:nvSpPr>
        <p:spPr>
          <a:xfrm>
            <a:off x="507300" y="1465375"/>
            <a:ext cx="3267900" cy="255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applicazioni che possiamo scaricare, però,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non sono tutte gratuite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Nel momento in cui vogliamo scaricarne una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accertiamoci se sia a pagamento o meno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 a pagamento avranno il prezzo al centro della barra verde al posto di Installa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Nota: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alcune app gratuite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vi permetteranno di avere un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periodo di prova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 alcune funzionalità gratuite, mentre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usufruire di tutte le opzioni dovrete acquistare la versione completa o un abbonamento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Sarà possibile verificarlo una volta scaricata l’app.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9076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r>
              <a:t/>
            </a:r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1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3. Riconoscere un’app a pagamento</a:t>
            </a:r>
            <a:endParaRPr b="1" sz="2500">
              <a:solidFill>
                <a:srgbClr val="4E9CBA"/>
              </a:solidFill>
            </a:endParaRPr>
          </a:p>
        </p:txBody>
      </p:sp>
      <p:pic>
        <p:nvPicPr>
          <p:cNvPr id="214" name="Google Shape;214;p31"/>
          <p:cNvPicPr preferRelativeResize="0"/>
          <p:nvPr/>
        </p:nvPicPr>
        <p:blipFill rotWithShape="1">
          <a:blip r:embed="rId4">
            <a:alphaModFix/>
          </a:blip>
          <a:srcRect b="58286" l="0" r="0" t="0"/>
          <a:stretch/>
        </p:blipFill>
        <p:spPr>
          <a:xfrm>
            <a:off x="4451900" y="1226824"/>
            <a:ext cx="2976199" cy="2689849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15" name="Google Shape;215;p31"/>
          <p:cNvSpPr/>
          <p:nvPr/>
        </p:nvSpPr>
        <p:spPr>
          <a:xfrm>
            <a:off x="4575125" y="3498875"/>
            <a:ext cx="2722500" cy="3675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2"/>
          <p:cNvPicPr preferRelativeResize="0"/>
          <p:nvPr/>
        </p:nvPicPr>
        <p:blipFill rotWithShape="1">
          <a:blip r:embed="rId4">
            <a:alphaModFix/>
          </a:blip>
          <a:srcRect b="6602" l="0" r="2742" t="3566"/>
          <a:stretch/>
        </p:blipFill>
        <p:spPr>
          <a:xfrm>
            <a:off x="-6099800" y="1455289"/>
            <a:ext cx="1815726" cy="3449160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2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4. Metodi di pagamento delle app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23" name="Google Shape;223;p32"/>
          <p:cNvSpPr txBox="1"/>
          <p:nvPr/>
        </p:nvSpPr>
        <p:spPr>
          <a:xfrm>
            <a:off x="407025" y="1210575"/>
            <a:ext cx="3368100" cy="36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aggiungere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un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metodo di pagamento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delle nostre app dovremo aggiungerlo direttamente dal Play Store,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toccando l’icona del nostro profilo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Dovremo poi toccare la voce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Pagamenti e Abbonamenti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dal quale potremo accedere al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menu Metodi di Pagamento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 qui potrete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scegliere quale metodo utilizzare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 verrà chiesto di </a:t>
            </a:r>
            <a:r>
              <a:rPr b="1"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inserire i  dati per il pagamento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 ogni volta che faremo un </a:t>
            </a:r>
            <a:r>
              <a:rPr lang="it-IT">
                <a:solidFill>
                  <a:schemeClr val="dk1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acquisto</a:t>
            </a:r>
            <a:r>
              <a:rPr lang="it-IT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verrà utilizzato quello.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4" name="Google Shape;224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74975" y="1053075"/>
            <a:ext cx="1619075" cy="350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32"/>
          <p:cNvSpPr/>
          <p:nvPr/>
        </p:nvSpPr>
        <p:spPr>
          <a:xfrm>
            <a:off x="4273800" y="2511675"/>
            <a:ext cx="1010100" cy="2250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6" name="Google Shape;226;p3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41975" y="1053063"/>
            <a:ext cx="1619075" cy="3508027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27" name="Google Shape;227;p32"/>
          <p:cNvSpPr/>
          <p:nvPr/>
        </p:nvSpPr>
        <p:spPr>
          <a:xfrm>
            <a:off x="6153350" y="2694600"/>
            <a:ext cx="1179300" cy="1069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8" name="Google Shape;228;p3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17050" y="3588786"/>
            <a:ext cx="1794800" cy="678039"/>
          </a:xfrm>
          <a:prstGeom prst="rect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29" name="Google Shape;229;p32"/>
          <p:cNvCxnSpPr>
            <a:stCxn id="225" idx="2"/>
            <a:endCxn id="228" idx="0"/>
          </p:cNvCxnSpPr>
          <p:nvPr/>
        </p:nvCxnSpPr>
        <p:spPr>
          <a:xfrm flipH="1">
            <a:off x="4614450" y="2736675"/>
            <a:ext cx="164400" cy="852000"/>
          </a:xfrm>
          <a:prstGeom prst="straightConnector1">
            <a:avLst/>
          </a:prstGeom>
          <a:noFill/>
          <a:ln cap="flat" cmpd="sng" w="9525">
            <a:solidFill>
              <a:srgbClr val="F2303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33"/>
          <p:cNvSpPr txBox="1"/>
          <p:nvPr>
            <p:ph type="title"/>
          </p:nvPr>
        </p:nvSpPr>
        <p:spPr>
          <a:xfrm>
            <a:off x="241500" y="528075"/>
            <a:ext cx="8229600" cy="52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9200"/>
              </a:lnSpc>
              <a:spcBef>
                <a:spcPts val="0"/>
              </a:spcBef>
              <a:spcAft>
                <a:spcPts val="0"/>
              </a:spcAft>
              <a:buClr>
                <a:srgbClr val="4E9CBA"/>
              </a:buClr>
              <a:buSzPts val="2500"/>
              <a:buFont typeface="Calibri"/>
              <a:buNone/>
            </a:pPr>
            <a:r>
              <a:rPr b="1" lang="it-IT" sz="2500">
                <a:solidFill>
                  <a:srgbClr val="4E9CBA"/>
                </a:solidFill>
              </a:rPr>
              <a:t>5</a:t>
            </a:r>
            <a:r>
              <a:rPr b="1" lang="it-IT" sz="2500">
                <a:solidFill>
                  <a:srgbClr val="4E9CBA"/>
                </a:solidFill>
              </a:rPr>
              <a:t>. Aggiornare, disattivare, disinstallare le app</a:t>
            </a:r>
            <a:endParaRPr b="1" sz="2500">
              <a:solidFill>
                <a:srgbClr val="4E9CBA"/>
              </a:solidFill>
            </a:endParaRPr>
          </a:p>
        </p:txBody>
      </p:sp>
      <p:sp>
        <p:nvSpPr>
          <p:cNvPr id="236" name="Google Shape;236;p33"/>
          <p:cNvSpPr txBox="1"/>
          <p:nvPr/>
        </p:nvSpPr>
        <p:spPr>
          <a:xfrm>
            <a:off x="341700" y="993000"/>
            <a:ext cx="1952400" cy="2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A25F"/>
              </a:buClr>
              <a:buSzPts val="1400"/>
              <a:buFont typeface="Calibri"/>
              <a:buNone/>
            </a:pPr>
            <a:r>
              <a:t/>
            </a:r>
            <a:endParaRPr sz="1700"/>
          </a:p>
        </p:txBody>
      </p:sp>
      <p:sp>
        <p:nvSpPr>
          <p:cNvPr id="237" name="Google Shape;237;p33"/>
          <p:cNvSpPr txBox="1"/>
          <p:nvPr/>
        </p:nvSpPr>
        <p:spPr>
          <a:xfrm>
            <a:off x="648675" y="1399100"/>
            <a:ext cx="31284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Le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app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devono essere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aggiornate per poter funzionare al meglio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, ma come fare?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Premendo sull’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icona del nostro profilo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nel Play Store dovremo a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ccedere al menu Gestisci App e Dispositivo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Calibri"/>
                <a:ea typeface="Calibri"/>
                <a:cs typeface="Calibri"/>
                <a:sym typeface="Calibri"/>
              </a:rPr>
              <a:t>Facendo questo premendo su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Aggiornamenti Disponibili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 potremo visualizzare le app da aggiornare, oppure utilizzare il bottone </a:t>
            </a:r>
            <a:r>
              <a:rPr b="1" lang="it-IT">
                <a:latin typeface="Calibri"/>
                <a:ea typeface="Calibri"/>
                <a:cs typeface="Calibri"/>
                <a:sym typeface="Calibri"/>
              </a:rPr>
              <a:t>Aggiorna Tutto per non doverlo fare per ciascuna</a:t>
            </a:r>
            <a:r>
              <a:rPr lang="it-IT">
                <a:latin typeface="Calibri"/>
                <a:ea typeface="Calibri"/>
                <a:cs typeface="Calibri"/>
                <a:sym typeface="Calibri"/>
              </a:rPr>
              <a:t>.  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33"/>
          <p:cNvSpPr txBox="1"/>
          <p:nvPr/>
        </p:nvSpPr>
        <p:spPr>
          <a:xfrm>
            <a:off x="1211750" y="77875"/>
            <a:ext cx="5201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33"/>
          <p:cNvSpPr txBox="1"/>
          <p:nvPr/>
        </p:nvSpPr>
        <p:spPr>
          <a:xfrm>
            <a:off x="898550" y="243275"/>
            <a:ext cx="513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1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0" name="Google Shape;240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4975" y="1053075"/>
            <a:ext cx="1619075" cy="350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28554" y="1053057"/>
            <a:ext cx="1619075" cy="3508031"/>
          </a:xfrm>
          <a:prstGeom prst="rect">
            <a:avLst/>
          </a:prstGeom>
          <a:noFill/>
          <a:ln cap="flat" cmpd="sng" w="952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ema di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