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pos="4895">
          <p15:clr>
            <a:srgbClr val="9AA0A6"/>
          </p15:clr>
        </p15:guide>
        <p15:guide id="2" orient="horz" pos="814">
          <p15:clr>
            <a:srgbClr val="9AA0A6"/>
          </p15:clr>
        </p15:guide>
        <p15:guide id="3" pos="454">
          <p15:clr>
            <a:srgbClr val="9AA0A6"/>
          </p15:clr>
        </p15:guide>
        <p15:guide id="4" pos="5443">
          <p15:clr>
            <a:srgbClr val="9AA0A6"/>
          </p15:clr>
        </p15:guide>
        <p15:guide id="5" pos="3823">
          <p15:clr>
            <a:srgbClr val="9AA0A6"/>
          </p15:clr>
        </p15:guide>
        <p15:guide id="6" pos="3742">
          <p15:clr>
            <a:srgbClr val="9AA0A6"/>
          </p15:clr>
        </p15:guide>
        <p15:guide id="7" orient="horz" pos="2705">
          <p15:clr>
            <a:srgbClr val="9AA0A6"/>
          </p15:clr>
        </p15:guide>
        <p15:guide id="8" pos="256">
          <p15:clr>
            <a:srgbClr val="9AA0A6"/>
          </p15:clr>
        </p15:guide>
        <p15:guide id="9" pos="624">
          <p15:clr>
            <a:srgbClr val="9AA0A6"/>
          </p15:clr>
        </p15:guide>
        <p15:guide id="10" pos="4479">
          <p15:clr>
            <a:srgbClr val="9AA0A6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4895"/>
        <p:guide pos="814" orient="horz"/>
        <p:guide pos="454"/>
        <p:guide pos="5443"/>
        <p:guide pos="3823"/>
        <p:guide pos="3742"/>
        <p:guide pos="2705" orient="horz"/>
        <p:guide pos="256"/>
        <p:guide pos="624"/>
        <p:guide pos="4479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e25156e7d3_0_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2" name="Google Shape;172;ge25156e7d3_0_4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dfe3f2afc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2" name="Google Shape;182;gdfe3f2afc1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e25156e7d3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5" name="Google Shape;195;ge25156e7d3_0_6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dc003eb95a_0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6" name="Google Shape;206;gdc003eb95a_0_2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3" name="Google Shape;213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Google Shape;89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dc003eb95a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gdc003eb95a_0_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dff06c05f1_0_8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dff06c05f1_0_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e25156e7d3_0_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e25156e7d3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3" name="Google Shape;133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e25156e7d3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7" name="Google Shape;147;ge25156e7d3_0_1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e25156e7d3_0_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8" name="Google Shape;158;ge25156e7d3_0_3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titolo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o e testo verticale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2874764" y="-1217413"/>
            <a:ext cx="3394472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o verticale e testo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6012656" y="771525"/>
            <a:ext cx="3290888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1821656" y="-1209675"/>
            <a:ext cx="3290888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o e contenuto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testazione sezione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/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" type="body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uto 2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" type="body"/>
          </p:nvPr>
        </p:nvSpPr>
        <p:spPr>
          <a:xfrm>
            <a:off x="457200" y="900113"/>
            <a:ext cx="4038600" cy="25455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2" name="Google Shape;32;p5"/>
          <p:cNvSpPr txBox="1"/>
          <p:nvPr>
            <p:ph idx="2" type="body"/>
          </p:nvPr>
        </p:nvSpPr>
        <p:spPr>
          <a:xfrm>
            <a:off x="4648200" y="900113"/>
            <a:ext cx="4038600" cy="25455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3" name="Google Shape;33;p5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5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fronto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" type="body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6"/>
          <p:cNvSpPr txBox="1"/>
          <p:nvPr>
            <p:ph idx="2" type="body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0" name="Google Shape;40;p6"/>
          <p:cNvSpPr txBox="1"/>
          <p:nvPr>
            <p:ph idx="3" type="body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6"/>
          <p:cNvSpPr txBox="1"/>
          <p:nvPr>
            <p:ph idx="4" type="body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2" name="Google Shape;42;p6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6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lo titolo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7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uoto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uto con didascalia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magine con didascalia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0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.jpg"/><Relationship Id="rId4" Type="http://schemas.openxmlformats.org/officeDocument/2006/relationships/image" Target="../media/image17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6.jpg"/><Relationship Id="rId4" Type="http://schemas.openxmlformats.org/officeDocument/2006/relationships/image" Target="../media/image15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6.jpg"/><Relationship Id="rId4" Type="http://schemas.openxmlformats.org/officeDocument/2006/relationships/image" Target="../media/image14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2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8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3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3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2.jpg"/><Relationship Id="rId4" Type="http://schemas.openxmlformats.org/officeDocument/2006/relationships/image" Target="../media/image7.png"/><Relationship Id="rId5" Type="http://schemas.openxmlformats.org/officeDocument/2006/relationships/image" Target="../media/image1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png"/><Relationship Id="rId4" Type="http://schemas.openxmlformats.org/officeDocument/2006/relationships/image" Target="../media/image9.jpg"/><Relationship Id="rId5" Type="http://schemas.openxmlformats.org/officeDocument/2006/relationships/image" Target="../media/image8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Relationship Id="rId4" Type="http://schemas.openxmlformats.org/officeDocument/2006/relationships/image" Target="../media/image9.jpg"/><Relationship Id="rId5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jpg"/><Relationship Id="rId4" Type="http://schemas.openxmlformats.org/officeDocument/2006/relationships/image" Target="../media/image8.png"/><Relationship Id="rId5" Type="http://schemas.openxmlformats.org/officeDocument/2006/relationships/image" Target="../media/image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jpg"/><Relationship Id="rId4" Type="http://schemas.openxmlformats.org/officeDocument/2006/relationships/image" Target="../media/image5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.jpg"/><Relationship Id="rId4" Type="http://schemas.openxmlformats.org/officeDocument/2006/relationships/image" Target="../media/image5.png"/><Relationship Id="rId5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3"/>
          <p:cNvSpPr txBox="1"/>
          <p:nvPr>
            <p:ph type="ctrTitle"/>
          </p:nvPr>
        </p:nvSpPr>
        <p:spPr>
          <a:xfrm>
            <a:off x="5096785" y="1383134"/>
            <a:ext cx="3840479" cy="110251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76969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3300"/>
              <a:buFont typeface="Calibri"/>
              <a:buNone/>
            </a:pPr>
            <a:r>
              <a:rPr b="1" lang="it-IT" sz="3300">
                <a:solidFill>
                  <a:srgbClr val="4E9CBA"/>
                </a:solidFill>
              </a:rPr>
              <a:t>IL SOCIAL NETWORK</a:t>
            </a:r>
            <a:endParaRPr b="1" sz="3300" cap="small">
              <a:solidFill>
                <a:srgbClr val="4E9CBA"/>
              </a:solidFill>
            </a:endParaRPr>
          </a:p>
        </p:txBody>
      </p:sp>
      <p:sp>
        <p:nvSpPr>
          <p:cNvPr id="86" name="Google Shape;86;p13"/>
          <p:cNvSpPr txBox="1"/>
          <p:nvPr>
            <p:ph idx="1" type="subTitle"/>
          </p:nvPr>
        </p:nvSpPr>
        <p:spPr>
          <a:xfrm>
            <a:off x="5096785" y="2675778"/>
            <a:ext cx="3840479" cy="4601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800"/>
              <a:buNone/>
            </a:pPr>
            <a:r>
              <a:rPr b="1" lang="it-IT" sz="1800">
                <a:solidFill>
                  <a:srgbClr val="17A25F"/>
                </a:solidFill>
              </a:rPr>
              <a:t>Nome Cognome relatore relatrice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" name="Google Shape;174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75" name="Google Shape;175;p22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5. Privacy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176" name="Google Shape;176;p22"/>
          <p:cNvSpPr/>
          <p:nvPr/>
        </p:nvSpPr>
        <p:spPr>
          <a:xfrm>
            <a:off x="7072325" y="623900"/>
            <a:ext cx="171600" cy="15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7" name="Google Shape;177;p22"/>
          <p:cNvSpPr/>
          <p:nvPr/>
        </p:nvSpPr>
        <p:spPr>
          <a:xfrm>
            <a:off x="7015175" y="4239750"/>
            <a:ext cx="907200" cy="291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8" name="Google Shape;178;p22"/>
          <p:cNvSpPr txBox="1"/>
          <p:nvPr/>
        </p:nvSpPr>
        <p:spPr>
          <a:xfrm>
            <a:off x="365200" y="1116775"/>
            <a:ext cx="3418200" cy="32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 qui potremo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decidere chi può vedere i nostri post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ma anche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impostare una nuova password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autenticazione a due fattori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; possiamo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decidere se ad inviarci le richieste di amicizia possono essere solo amici di amici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oppure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tutte le persone presenti su Facebook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Facebook vi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guiderà con piccole spiegazioni ed immagini che vi faranno capire cosa andrete a modificare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smartphone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avremo le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stesse impostazioni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ma gestite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come elenco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79" name="Google Shape;179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030025" y="1644301"/>
            <a:ext cx="4526025" cy="1941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" name="Google Shape;184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85" name="Google Shape;185;p23"/>
          <p:cNvSpPr/>
          <p:nvPr/>
        </p:nvSpPr>
        <p:spPr>
          <a:xfrm>
            <a:off x="6567425" y="2368225"/>
            <a:ext cx="1225500" cy="185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6" name="Google Shape;186;p23"/>
          <p:cNvSpPr txBox="1"/>
          <p:nvPr>
            <p:ph type="title"/>
          </p:nvPr>
        </p:nvSpPr>
        <p:spPr>
          <a:xfrm>
            <a:off x="241500" y="520700"/>
            <a:ext cx="75024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6. Ricerca 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187" name="Google Shape;187;p23"/>
          <p:cNvSpPr txBox="1"/>
          <p:nvPr/>
        </p:nvSpPr>
        <p:spPr>
          <a:xfrm>
            <a:off x="407025" y="1215975"/>
            <a:ext cx="3376200" cy="3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Anche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Facebook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ha una sua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barra di ricerca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che ci permetterà di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ricercare sul Social </a:t>
            </a:r>
            <a:r>
              <a:rPr b="1"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pagine, persone e gruppi</a:t>
            </a:r>
            <a:r>
              <a:rPr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, post, immagini, video, luoghi, eventi etc. tramite parole chiave.</a:t>
            </a:r>
            <a:endParaRPr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Dovremo quindi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scrivere nella barra di ricerca, o premendo sulla lente d’ingrandimento,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il nome dell’ente, della persona o della pagina che ci interessa e poi cliccare su uno dei risultati.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Una volta cliccato ci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apparirà una serie di risultati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diversi tra pagine, persone, post, notizie e così via, tra i quali potremo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filtrare le informazioni grazie ai filtri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sulla sinistra nel caso del PC, in alto per gli smartphone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8" name="Google Shape;188;p23"/>
          <p:cNvSpPr/>
          <p:nvPr/>
        </p:nvSpPr>
        <p:spPr>
          <a:xfrm>
            <a:off x="7029450" y="4275525"/>
            <a:ext cx="714600" cy="264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89" name="Google Shape;189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045237" y="1489825"/>
            <a:ext cx="4046723" cy="2666901"/>
          </a:xfrm>
          <a:prstGeom prst="rect">
            <a:avLst/>
          </a:prstGeom>
          <a:noFill/>
          <a:ln>
            <a:noFill/>
          </a:ln>
        </p:spPr>
      </p:pic>
      <p:sp>
        <p:nvSpPr>
          <p:cNvPr id="190" name="Google Shape;190;p23"/>
          <p:cNvSpPr/>
          <p:nvPr/>
        </p:nvSpPr>
        <p:spPr>
          <a:xfrm>
            <a:off x="4045225" y="1489825"/>
            <a:ext cx="1047600" cy="1851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1" name="Google Shape;191;p23"/>
          <p:cNvSpPr/>
          <p:nvPr/>
        </p:nvSpPr>
        <p:spPr>
          <a:xfrm>
            <a:off x="4045225" y="1793850"/>
            <a:ext cx="971700" cy="14898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2" name="Google Shape;192;p23"/>
          <p:cNvSpPr/>
          <p:nvPr/>
        </p:nvSpPr>
        <p:spPr>
          <a:xfrm>
            <a:off x="6169525" y="1674925"/>
            <a:ext cx="1953900" cy="26007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7" name="Google Shape;197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98" name="Google Shape;198;p24"/>
          <p:cNvSpPr/>
          <p:nvPr/>
        </p:nvSpPr>
        <p:spPr>
          <a:xfrm>
            <a:off x="6567425" y="2368225"/>
            <a:ext cx="1225500" cy="185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9" name="Google Shape;199;p24"/>
          <p:cNvSpPr txBox="1"/>
          <p:nvPr>
            <p:ph type="title"/>
          </p:nvPr>
        </p:nvSpPr>
        <p:spPr>
          <a:xfrm>
            <a:off x="241500" y="520700"/>
            <a:ext cx="75024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6. Ricerca </a:t>
            </a:r>
            <a:endParaRPr b="1" sz="2500">
              <a:solidFill>
                <a:srgbClr val="4E9CBA"/>
              </a:solidFill>
            </a:endParaRPr>
          </a:p>
        </p:txBody>
      </p:sp>
      <p:pic>
        <p:nvPicPr>
          <p:cNvPr id="200" name="Google Shape;200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30375" y="1045700"/>
            <a:ext cx="3704347" cy="3283675"/>
          </a:xfrm>
          <a:prstGeom prst="rect">
            <a:avLst/>
          </a:prstGeom>
          <a:noFill/>
          <a:ln>
            <a:noFill/>
          </a:ln>
        </p:spPr>
      </p:pic>
      <p:sp>
        <p:nvSpPr>
          <p:cNvPr id="201" name="Google Shape;201;p24"/>
          <p:cNvSpPr txBox="1"/>
          <p:nvPr/>
        </p:nvSpPr>
        <p:spPr>
          <a:xfrm>
            <a:off x="407025" y="1215975"/>
            <a:ext cx="3376200" cy="3113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Tramite questa ricerca potremo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ricercare profili e pagine ufficiali,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per rimanere aggiornati e poter vedere eventuali comunicazioni o novità.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Potremo anche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vedere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nelle informazioni della pagina, eventuali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contatti o siti che potrebbero servirci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per contattare l’ente, il comune, il locale e così via.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esempio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queste sono le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informazioni che troveremmo cercando la pagina ufficiale di Pane e Internet.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2" name="Google Shape;202;p24"/>
          <p:cNvSpPr/>
          <p:nvPr/>
        </p:nvSpPr>
        <p:spPr>
          <a:xfrm>
            <a:off x="7029450" y="4275525"/>
            <a:ext cx="714600" cy="264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3" name="Google Shape;203;p24"/>
          <p:cNvSpPr/>
          <p:nvPr/>
        </p:nvSpPr>
        <p:spPr>
          <a:xfrm>
            <a:off x="3972850" y="1987250"/>
            <a:ext cx="1389300" cy="22230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8" name="Google Shape;208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209" name="Google Shape;209;p25"/>
          <p:cNvSpPr txBox="1"/>
          <p:nvPr>
            <p:ph type="title"/>
          </p:nvPr>
        </p:nvSpPr>
        <p:spPr>
          <a:xfrm>
            <a:off x="241495" y="528070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GLOSSARIO</a:t>
            </a:r>
            <a:endParaRPr/>
          </a:p>
        </p:txBody>
      </p:sp>
      <p:sp>
        <p:nvSpPr>
          <p:cNvPr id="210" name="Google Shape;210;p25"/>
          <p:cNvSpPr txBox="1"/>
          <p:nvPr/>
        </p:nvSpPr>
        <p:spPr>
          <a:xfrm>
            <a:off x="756150" y="1295600"/>
            <a:ext cx="8229600" cy="3309300"/>
          </a:xfrm>
          <a:prstGeom prst="rect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2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Post:</a:t>
            </a:r>
            <a:r>
              <a:rPr lang="it-IT" sz="12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 messaggio testuale con fini di opinioni o commento pubblicato su uno spazio comune del web</a:t>
            </a:r>
            <a:endParaRPr sz="1200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2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Social network:</a:t>
            </a:r>
            <a:r>
              <a:rPr lang="it-IT" sz="12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it-IT" sz="1200">
                <a:solidFill>
                  <a:srgbClr val="202124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sito Internet o applicazione che fornisce agli utenti della rete un punto d'incontro virtuale per scambiarsi messaggi, chattare, condividere foto e video, ecc.</a:t>
            </a:r>
            <a:endParaRPr baseline="30000" sz="1200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200">
                <a:solidFill>
                  <a:srgbClr val="202124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Taggare: </a:t>
            </a:r>
            <a:r>
              <a:rPr lang="it-IT" sz="1200">
                <a:solidFill>
                  <a:srgbClr val="202124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citare, associare il profilo social di una persona a un post, una fotografia o un commento</a:t>
            </a:r>
            <a:endParaRPr sz="1200">
              <a:solidFill>
                <a:srgbClr val="202124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" name="Google Shape;215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Google Shape;91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14"/>
          <p:cNvSpPr txBox="1"/>
          <p:nvPr>
            <p:ph type="title"/>
          </p:nvPr>
        </p:nvSpPr>
        <p:spPr>
          <a:xfrm>
            <a:off x="241495" y="528070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INDICE</a:t>
            </a:r>
            <a:endParaRPr/>
          </a:p>
        </p:txBody>
      </p:sp>
      <p:sp>
        <p:nvSpPr>
          <p:cNvPr id="93" name="Google Shape;93;p14"/>
          <p:cNvSpPr txBox="1"/>
          <p:nvPr/>
        </p:nvSpPr>
        <p:spPr>
          <a:xfrm>
            <a:off x="341697" y="1326308"/>
            <a:ext cx="8229600" cy="36292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1" i="0" sz="1400" u="none" cap="none" strike="noStrike">
              <a:solidFill>
                <a:srgbClr val="17A2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" name="Google Shape;94;p14"/>
          <p:cNvSpPr txBox="1"/>
          <p:nvPr/>
        </p:nvSpPr>
        <p:spPr>
          <a:xfrm>
            <a:off x="856250" y="1385325"/>
            <a:ext cx="5352900" cy="25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11150" lvl="0" marL="457200" marR="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SOCIAL NETWORK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marR="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FACEBOOK: PROFILO PERSONALE VS STREAM DI NOTIZIE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marR="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CREARE UN POST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CARICARE UNA FOTO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marR="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PRIVACY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marR="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RICERCA 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marR="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GLOSSARIO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" name="Google Shape;95;p14"/>
          <p:cNvSpPr txBox="1"/>
          <p:nvPr/>
        </p:nvSpPr>
        <p:spPr>
          <a:xfrm>
            <a:off x="5543550" y="1259625"/>
            <a:ext cx="1609800" cy="23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3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4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5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6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7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11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13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Google Shape;100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15"/>
          <p:cNvSpPr txBox="1"/>
          <p:nvPr>
            <p:ph type="title"/>
          </p:nvPr>
        </p:nvSpPr>
        <p:spPr>
          <a:xfrm>
            <a:off x="241495" y="528070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45720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2500">
                <a:solidFill>
                  <a:srgbClr val="4E9CBA"/>
                </a:solidFill>
              </a:rPr>
              <a:t>1. Social Network</a:t>
            </a:r>
            <a:endParaRPr/>
          </a:p>
        </p:txBody>
      </p:sp>
      <p:sp>
        <p:nvSpPr>
          <p:cNvPr id="102" name="Google Shape;102;p15"/>
          <p:cNvSpPr txBox="1"/>
          <p:nvPr/>
        </p:nvSpPr>
        <p:spPr>
          <a:xfrm>
            <a:off x="341697" y="1326308"/>
            <a:ext cx="8229600" cy="36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1" i="0" sz="1400" u="none" cap="none" strike="noStrike">
              <a:solidFill>
                <a:srgbClr val="17A2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3" name="Google Shape;103;p15"/>
          <p:cNvSpPr txBox="1"/>
          <p:nvPr/>
        </p:nvSpPr>
        <p:spPr>
          <a:xfrm>
            <a:off x="762300" y="1418900"/>
            <a:ext cx="7809000" cy="23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Spesso si ha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paura di approcciarsi ai social network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, Facebook in particolare,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perché non li si conosce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abbastanza bene e si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teme di poter rendere pubbliche cose che non vorremmo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o perché non siamo interessati a vedere quello che fanno le altre persone.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Tuttavia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Facebook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non è solo uno strumento con il quale sapere tutto di tutti, </a:t>
            </a:r>
            <a:r>
              <a:rPr lang="it-IT"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cosa peraltro non vera, 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ma, ad esempio, per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mantenerci aggiornati anche per quanto riguarda luoghi o eventi che potrebbero interessarci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. Molti enti pubblici, locali, pagine ufficiali pubblicano costantemente notizie e aggiornamenti.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Vedremo quindi come approcciarci al vasto mondo di Facebook e come sfruttarlo al meglio.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Google Shape;108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p16"/>
          <p:cNvSpPr txBox="1"/>
          <p:nvPr/>
        </p:nvSpPr>
        <p:spPr>
          <a:xfrm>
            <a:off x="507300" y="1465375"/>
            <a:ext cx="3276000" cy="3239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Sia da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smartphone 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che da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PC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Facebook si divide in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due parti principali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●"/>
            </a:pP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Profilo personale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ovvero quella parte ad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uso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esclusivo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dell’utente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che raccoglie le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sue informazioni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le sue foto e i suoi post che sono stati pubblicati o condivisi. Solitamente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è quella che vediamo con foto di copertina e foto profilo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●"/>
            </a:pPr>
            <a:r>
              <a:rPr b="1"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Stream di notizie</a:t>
            </a:r>
            <a:r>
              <a:rPr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, la pagina principale nella quale </a:t>
            </a:r>
            <a:r>
              <a:rPr b="1"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scorriamo dall’alto verso il basso per vedere notizie e post</a:t>
            </a:r>
            <a:r>
              <a:rPr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.</a:t>
            </a:r>
            <a:endParaRPr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16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2. Facebook: profilo personale vs stream di notizie</a:t>
            </a:r>
            <a:endParaRPr b="1" sz="2500">
              <a:solidFill>
                <a:srgbClr val="4E9CBA"/>
              </a:solidFill>
            </a:endParaRPr>
          </a:p>
        </p:txBody>
      </p:sp>
      <p:pic>
        <p:nvPicPr>
          <p:cNvPr id="111" name="Google Shape;11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43925" y="2891250"/>
            <a:ext cx="3345551" cy="17175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1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343925" y="1086500"/>
            <a:ext cx="3347251" cy="17175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" name="Google Shape;117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" name="Google Shape;118;p17"/>
          <p:cNvPicPr preferRelativeResize="0"/>
          <p:nvPr/>
        </p:nvPicPr>
        <p:blipFill rotWithShape="1">
          <a:blip r:embed="rId4">
            <a:alphaModFix/>
          </a:blip>
          <a:srcRect b="6602" l="0" r="2742" t="3566"/>
          <a:stretch/>
        </p:blipFill>
        <p:spPr>
          <a:xfrm>
            <a:off x="-6099800" y="1455289"/>
            <a:ext cx="1815726" cy="3449160"/>
          </a:xfrm>
          <a:prstGeom prst="rect">
            <a:avLst/>
          </a:prstGeom>
          <a:noFill/>
          <a:ln>
            <a:noFill/>
          </a:ln>
        </p:spPr>
      </p:pic>
      <p:sp>
        <p:nvSpPr>
          <p:cNvPr id="119" name="Google Shape;119;p17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3. Creare un post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120" name="Google Shape;120;p17"/>
          <p:cNvSpPr txBox="1"/>
          <p:nvPr/>
        </p:nvSpPr>
        <p:spPr>
          <a:xfrm>
            <a:off x="407025" y="1210575"/>
            <a:ext cx="3369900" cy="363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Cliccando sullo spazio grigio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si aprirà una piccola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finestra nella quale potremo scrivere il nostro post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ma anche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aggiungere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tramite le icone colorate: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●"/>
            </a:pP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Foto 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video</a:t>
            </a:r>
            <a:endParaRPr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●"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tag (@)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ovvero associare il nome di una persona o una pagina al mio post</a:t>
            </a:r>
            <a:r>
              <a:rPr lang="it-IT">
                <a:solidFill>
                  <a:schemeClr val="dk1"/>
                </a:solidFill>
                <a:highlight>
                  <a:srgbClr val="F23030"/>
                </a:highlight>
                <a:latin typeface="Calibri"/>
                <a:ea typeface="Calibri"/>
                <a:cs typeface="Calibri"/>
                <a:sym typeface="Calibri"/>
              </a:rPr>
              <a:t> </a:t>
            </a:r>
            <a:endParaRPr>
              <a:solidFill>
                <a:schemeClr val="dk1"/>
              </a:solidFill>
              <a:highlight>
                <a:srgbClr val="F23030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●"/>
            </a:pP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Stato d’animo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attività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per far sapere come ci sentiamo o cosa stiamo facendo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●"/>
            </a:pP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Posizione</a:t>
            </a:r>
            <a:endParaRPr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●"/>
            </a:pP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Domande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alle quali le altre persone potranno rispondere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1" name="Google Shape;121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863116" y="1053075"/>
            <a:ext cx="3872084" cy="3316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Google Shape;126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p18"/>
          <p:cNvPicPr preferRelativeResize="0"/>
          <p:nvPr/>
        </p:nvPicPr>
        <p:blipFill rotWithShape="1">
          <a:blip r:embed="rId4">
            <a:alphaModFix/>
          </a:blip>
          <a:srcRect b="6602" l="0" r="2742" t="3566"/>
          <a:stretch/>
        </p:blipFill>
        <p:spPr>
          <a:xfrm>
            <a:off x="-6099800" y="1455289"/>
            <a:ext cx="1815726" cy="3449160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Google Shape;128;p18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4</a:t>
            </a:r>
            <a:r>
              <a:rPr b="1" lang="it-IT" sz="2500">
                <a:solidFill>
                  <a:srgbClr val="4E9CBA"/>
                </a:solidFill>
              </a:rPr>
              <a:t>. Caricare una foto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129" name="Google Shape;129;p18"/>
          <p:cNvSpPr txBox="1"/>
          <p:nvPr/>
        </p:nvSpPr>
        <p:spPr>
          <a:xfrm>
            <a:off x="407025" y="1210575"/>
            <a:ext cx="3369900" cy="341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Come abbiamo visto possiamo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caricare una foto tramite la pubblicazione di un post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potremmo, infatti, aggiungere solamente una foto senza nessuna didascalia semplicemente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cliccando sull’icona in verde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 poi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trascinando nel riquadro grigio la foto desiderata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o, in alternativa,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cliccandoci sopra potremo navigare tra le cartelle del nostro pc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per scegliere l’immagine che desideriamo.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smartphone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si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aprirà la nostra galleria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premendo sulla foto interessata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 poi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fine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questa verrà caricata. 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0" name="Google Shape;130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511376" y="686437"/>
            <a:ext cx="2857250" cy="3770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" name="Google Shape;135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36" name="Google Shape;136;p19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5. Privacy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137" name="Google Shape;137;p19"/>
          <p:cNvSpPr/>
          <p:nvPr/>
        </p:nvSpPr>
        <p:spPr>
          <a:xfrm>
            <a:off x="7072325" y="623900"/>
            <a:ext cx="171600" cy="15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" name="Google Shape;138;p19"/>
          <p:cNvSpPr/>
          <p:nvPr/>
        </p:nvSpPr>
        <p:spPr>
          <a:xfrm>
            <a:off x="7015175" y="4239750"/>
            <a:ext cx="907200" cy="291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9" name="Google Shape;139;p19"/>
          <p:cNvSpPr txBox="1"/>
          <p:nvPr/>
        </p:nvSpPr>
        <p:spPr>
          <a:xfrm>
            <a:off x="365200" y="1116775"/>
            <a:ext cx="3418200" cy="341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Sui social è molto importante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sapere come gestire la propria privacy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così che quello che condividiamo sia visibile solo da chi desideriamo.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Prima di pubblicare un post posso infatti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decidere se rendere quel post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●"/>
            </a:pP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Visibile a tutti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anche persone che non ho tra gli amici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●"/>
            </a:pP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Visibile agli amici</a:t>
            </a:r>
            <a:endParaRPr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●"/>
            </a:pP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Visibile ad amici tranne le persone che decideremo noi</a:t>
            </a:r>
            <a:endParaRPr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●"/>
            </a:pP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Solo io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quindi nessuno potrà vedere il post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●"/>
            </a:pP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Solo alcuni amici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che deciderò io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0" name="Google Shape;140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24850" y="1760175"/>
            <a:ext cx="2486875" cy="2130200"/>
          </a:xfrm>
          <a:prstGeom prst="rect">
            <a:avLst/>
          </a:prstGeom>
          <a:noFill/>
          <a:ln>
            <a:noFill/>
          </a:ln>
        </p:spPr>
      </p:pic>
      <p:sp>
        <p:nvSpPr>
          <p:cNvPr id="141" name="Google Shape;141;p19"/>
          <p:cNvSpPr/>
          <p:nvPr/>
        </p:nvSpPr>
        <p:spPr>
          <a:xfrm>
            <a:off x="4143900" y="2226950"/>
            <a:ext cx="417600" cy="1203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42" name="Google Shape;142;p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409225" y="1466927"/>
            <a:ext cx="2642800" cy="3026425"/>
          </a:xfrm>
          <a:prstGeom prst="rect">
            <a:avLst/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</p:pic>
      <p:cxnSp>
        <p:nvCxnSpPr>
          <p:cNvPr id="143" name="Google Shape;143;p19"/>
          <p:cNvCxnSpPr>
            <a:stCxn id="141" idx="3"/>
          </p:cNvCxnSpPr>
          <p:nvPr/>
        </p:nvCxnSpPr>
        <p:spPr>
          <a:xfrm flipH="1" rot="10800000">
            <a:off x="4561500" y="1467800"/>
            <a:ext cx="847800" cy="819300"/>
          </a:xfrm>
          <a:prstGeom prst="straightConnector1">
            <a:avLst/>
          </a:prstGeom>
          <a:noFill/>
          <a:ln cap="flat" cmpd="sng" w="9525">
            <a:solidFill>
              <a:srgbClr val="F2303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44" name="Google Shape;144;p19"/>
          <p:cNvCxnSpPr>
            <a:stCxn id="141" idx="3"/>
          </p:cNvCxnSpPr>
          <p:nvPr/>
        </p:nvCxnSpPr>
        <p:spPr>
          <a:xfrm>
            <a:off x="4561500" y="2287100"/>
            <a:ext cx="835200" cy="2223900"/>
          </a:xfrm>
          <a:prstGeom prst="straightConnector1">
            <a:avLst/>
          </a:prstGeom>
          <a:noFill/>
          <a:ln cap="flat" cmpd="sng" w="9525">
            <a:solidFill>
              <a:srgbClr val="F23030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" name="Google Shape;149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Google Shape;150;p20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5. Privacy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151" name="Google Shape;151;p20"/>
          <p:cNvSpPr/>
          <p:nvPr/>
        </p:nvSpPr>
        <p:spPr>
          <a:xfrm>
            <a:off x="7072325" y="623900"/>
            <a:ext cx="171600" cy="15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2" name="Google Shape;152;p20"/>
          <p:cNvSpPr/>
          <p:nvPr/>
        </p:nvSpPr>
        <p:spPr>
          <a:xfrm>
            <a:off x="7015175" y="4239750"/>
            <a:ext cx="907200" cy="291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p20"/>
          <p:cNvSpPr txBox="1"/>
          <p:nvPr/>
        </p:nvSpPr>
        <p:spPr>
          <a:xfrm>
            <a:off x="365200" y="1116775"/>
            <a:ext cx="3418200" cy="23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Potremo anche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modificare la privacy dalle impostazioni del nostro profilo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che troveremo da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pc cliccando sul simbolo di una freccia verso il basso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che troveremo vicino alla nostra foto profilo; su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smartphone dovremo invece premere le tre linee in alto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 entrambi i casi si aprirà un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nuovo menu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 ci interesserà la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voce Impostazioni e Privacy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4" name="Google Shape;154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61698" y="845723"/>
            <a:ext cx="2956600" cy="3685625"/>
          </a:xfrm>
          <a:prstGeom prst="rect">
            <a:avLst/>
          </a:prstGeom>
          <a:noFill/>
          <a:ln>
            <a:noFill/>
          </a:ln>
        </p:spPr>
      </p:pic>
      <p:sp>
        <p:nvSpPr>
          <p:cNvPr id="155" name="Google Shape;155;p20"/>
          <p:cNvSpPr/>
          <p:nvPr/>
        </p:nvSpPr>
        <p:spPr>
          <a:xfrm>
            <a:off x="4567775" y="2628400"/>
            <a:ext cx="1676400" cy="3387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0" name="Google Shape;160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61" name="Google Shape;161;p21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5. Privacy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162" name="Google Shape;162;p21"/>
          <p:cNvSpPr/>
          <p:nvPr/>
        </p:nvSpPr>
        <p:spPr>
          <a:xfrm>
            <a:off x="7072325" y="623900"/>
            <a:ext cx="171600" cy="15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3" name="Google Shape;163;p21"/>
          <p:cNvSpPr/>
          <p:nvPr/>
        </p:nvSpPr>
        <p:spPr>
          <a:xfrm>
            <a:off x="7015175" y="4239750"/>
            <a:ext cx="907200" cy="291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4" name="Google Shape;164;p21"/>
          <p:cNvSpPr txBox="1"/>
          <p:nvPr/>
        </p:nvSpPr>
        <p:spPr>
          <a:xfrm>
            <a:off x="365200" y="1116775"/>
            <a:ext cx="3418200" cy="298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Potremo anche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modificare la privacy dalle impostazioni del nostro profilo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che troveremo da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pc cliccando sul simbolo di una freccia verso il basso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che troveremo vicino alla nostra foto profilo; su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smartphone dovremo invece premere le tre linee in alto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 entrambi i casi si aprirà un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nuovo menu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 ci interesserà la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voce Impostazioni e Privacy e poi Controllo della Privacy 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PC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smartphone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dovremo invece premere poi la voce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Impostazioni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65" name="Google Shape;165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61698" y="845723"/>
            <a:ext cx="2956600" cy="3685625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Google Shape;166;p21"/>
          <p:cNvSpPr/>
          <p:nvPr/>
        </p:nvSpPr>
        <p:spPr>
          <a:xfrm>
            <a:off x="4567775" y="2628400"/>
            <a:ext cx="1676400" cy="3387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67" name="Google Shape;167;p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110375" y="3084838"/>
            <a:ext cx="2095500" cy="504825"/>
          </a:xfrm>
          <a:prstGeom prst="rect">
            <a:avLst/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</p:pic>
      <p:cxnSp>
        <p:nvCxnSpPr>
          <p:cNvPr id="168" name="Google Shape;168;p21"/>
          <p:cNvCxnSpPr>
            <a:stCxn id="166" idx="2"/>
          </p:cNvCxnSpPr>
          <p:nvPr/>
        </p:nvCxnSpPr>
        <p:spPr>
          <a:xfrm>
            <a:off x="5405975" y="2967100"/>
            <a:ext cx="692700" cy="620100"/>
          </a:xfrm>
          <a:prstGeom prst="straightConnector1">
            <a:avLst/>
          </a:prstGeom>
          <a:noFill/>
          <a:ln cap="flat" cmpd="sng" w="9525">
            <a:solidFill>
              <a:srgbClr val="F2303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69" name="Google Shape;169;p21"/>
          <p:cNvCxnSpPr>
            <a:stCxn id="166" idx="2"/>
          </p:cNvCxnSpPr>
          <p:nvPr/>
        </p:nvCxnSpPr>
        <p:spPr>
          <a:xfrm>
            <a:off x="5405975" y="2967100"/>
            <a:ext cx="705600" cy="107700"/>
          </a:xfrm>
          <a:prstGeom prst="straightConnector1">
            <a:avLst/>
          </a:prstGeom>
          <a:noFill/>
          <a:ln cap="flat" cmpd="sng" w="9525">
            <a:solidFill>
              <a:srgbClr val="F23030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Tema di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