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4895">
          <p15:clr>
            <a:srgbClr val="9AA0A6"/>
          </p15:clr>
        </p15:guide>
        <p15:guide id="2" orient="horz" pos="814">
          <p15:clr>
            <a:srgbClr val="9AA0A6"/>
          </p15:clr>
        </p15:guide>
        <p15:guide id="3" pos="454">
          <p15:clr>
            <a:srgbClr val="9AA0A6"/>
          </p15:clr>
        </p15:guide>
        <p15:guide id="4" pos="5443">
          <p15:clr>
            <a:srgbClr val="9AA0A6"/>
          </p15:clr>
        </p15:guide>
        <p15:guide id="5" pos="3823">
          <p15:clr>
            <a:srgbClr val="9AA0A6"/>
          </p15:clr>
        </p15:guide>
        <p15:guide id="6" pos="3742">
          <p15:clr>
            <a:srgbClr val="9AA0A6"/>
          </p15:clr>
        </p15:guide>
        <p15:guide id="7" orient="horz" pos="2705">
          <p15:clr>
            <a:srgbClr val="9AA0A6"/>
          </p15:clr>
        </p15:guide>
        <p15:guide id="8" pos="256">
          <p15:clr>
            <a:srgbClr val="9AA0A6"/>
          </p15:clr>
        </p15:guide>
        <p15:guide id="9" pos="624">
          <p15:clr>
            <a:srgbClr val="9AA0A6"/>
          </p15:clr>
        </p15:guide>
        <p15:guide id="10" pos="4479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895"/>
        <p:guide pos="814" orient="horz"/>
        <p:guide pos="454"/>
        <p:guide pos="5443"/>
        <p:guide pos="3823"/>
        <p:guide pos="3742"/>
        <p:guide pos="2705" orient="horz"/>
        <p:guide pos="256"/>
        <p:guide pos="624"/>
        <p:guide pos="4479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e1033c8f14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e1033c8f14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e1033c8f1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e1033c8f14_0_5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df9e02dcaf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gdf9e02dcaf_0_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dfba83c7f9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dfba83c7f9_0_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dc003eb95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dc003eb95a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dc003eb95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gdc003eb95a_0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dff06c05f1_0_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dff06c05f1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e1033c8f14_0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e1033c8f1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e1033c8f14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e1033c8f14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dfb5f05ce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dfb5f05ce8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verticale e tes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6012656" y="771525"/>
            <a:ext cx="3290888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821656" y="-1209675"/>
            <a:ext cx="3290888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2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" type="body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5"/>
          <p:cNvSpPr txBox="1"/>
          <p:nvPr>
            <p:ph idx="2" type="body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6"/>
          <p:cNvSpPr txBox="1"/>
          <p:nvPr>
            <p:ph idx="3" type="body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6"/>
          <p:cNvSpPr txBox="1"/>
          <p:nvPr>
            <p:ph idx="4" type="body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6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o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Relationship Id="rId4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Relationship Id="rId4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Relationship Id="rId4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jpg"/><Relationship Id="rId4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9.jpg"/><Relationship Id="rId4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Relationship Id="rId4" Type="http://schemas.openxmlformats.org/officeDocument/2006/relationships/image" Target="../media/image20.png"/><Relationship Id="rId5" Type="http://schemas.openxmlformats.org/officeDocument/2006/relationships/image" Target="../media/image7.png"/><Relationship Id="rId6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jpg"/><Relationship Id="rId4" Type="http://schemas.openxmlformats.org/officeDocument/2006/relationships/image" Target="../media/image2.jpg"/><Relationship Id="rId5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g"/><Relationship Id="rId4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 txBox="1"/>
          <p:nvPr>
            <p:ph type="ctrTitle"/>
          </p:nvPr>
        </p:nvSpPr>
        <p:spPr>
          <a:xfrm>
            <a:off x="5096785" y="1383134"/>
            <a:ext cx="3840479" cy="11025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76969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3300"/>
              <a:buFont typeface="Calibri"/>
              <a:buNone/>
            </a:pPr>
            <a:r>
              <a:rPr b="1" lang="it-IT" sz="3300">
                <a:solidFill>
                  <a:srgbClr val="4E9CBA"/>
                </a:solidFill>
              </a:rPr>
              <a:t>TIPI DI ACCOUNT</a:t>
            </a:r>
            <a:endParaRPr b="1" sz="3300" cap="small">
              <a:solidFill>
                <a:srgbClr val="4E9CBA"/>
              </a:solidFill>
            </a:endParaRPr>
          </a:p>
        </p:txBody>
      </p:sp>
      <p:sp>
        <p:nvSpPr>
          <p:cNvPr id="86" name="Google Shape;86;p13"/>
          <p:cNvSpPr txBox="1"/>
          <p:nvPr>
            <p:ph idx="1" type="subTitle"/>
          </p:nvPr>
        </p:nvSpPr>
        <p:spPr>
          <a:xfrm>
            <a:off x="5096785" y="2675778"/>
            <a:ext cx="3840479" cy="4601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800"/>
              <a:buNone/>
            </a:pPr>
            <a:r>
              <a:rPr b="1" lang="it-IT" sz="1800">
                <a:solidFill>
                  <a:srgbClr val="17A25F"/>
                </a:solidFill>
              </a:rPr>
              <a:t>Nome Cognome relatore relatrice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2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3. Account social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74" name="Google Shape;174;p22"/>
          <p:cNvSpPr txBox="1"/>
          <p:nvPr/>
        </p:nvSpPr>
        <p:spPr>
          <a:xfrm>
            <a:off x="341700" y="993000"/>
            <a:ext cx="1952400" cy="2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Twitter</a:t>
            </a:r>
            <a:endParaRPr sz="1700"/>
          </a:p>
        </p:txBody>
      </p:sp>
      <p:sp>
        <p:nvSpPr>
          <p:cNvPr id="175" name="Google Shape;175;p22"/>
          <p:cNvSpPr txBox="1"/>
          <p:nvPr/>
        </p:nvSpPr>
        <p:spPr>
          <a:xfrm>
            <a:off x="407025" y="1291900"/>
            <a:ext cx="36066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Twitter 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è un altro social molto utilizzato, 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anche da personaggi famosi o grandi aziende. Utile a comunicare e rimanere in contatto attraverso lo scambio di messaggi rapidi e frequenti.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Potremo pubblicare post di qualsiasi tipo: dai video ai testi, ma per questi ultimi avremo a disposizione un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massimo di 280 caratteri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 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Anche in questo caso è possibile l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imitare la visibilità delle nostre informazioni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agli altri utenti, ma non potremo farlo con i nostri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tweet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, che saranno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sempre pubblici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2"/>
          <p:cNvSpPr txBox="1"/>
          <p:nvPr/>
        </p:nvSpPr>
        <p:spPr>
          <a:xfrm>
            <a:off x="1708250" y="199575"/>
            <a:ext cx="5201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2"/>
          <p:cNvSpPr txBox="1"/>
          <p:nvPr/>
        </p:nvSpPr>
        <p:spPr>
          <a:xfrm>
            <a:off x="2150325" y="110125"/>
            <a:ext cx="513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22"/>
          <p:cNvSpPr/>
          <p:nvPr/>
        </p:nvSpPr>
        <p:spPr>
          <a:xfrm>
            <a:off x="7008025" y="4264825"/>
            <a:ext cx="814500" cy="26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9" name="Google Shape;17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6250" y="1247512"/>
            <a:ext cx="3807500" cy="2859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3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3. Account social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86" name="Google Shape;186;p23"/>
          <p:cNvSpPr txBox="1"/>
          <p:nvPr/>
        </p:nvSpPr>
        <p:spPr>
          <a:xfrm>
            <a:off x="341700" y="993000"/>
            <a:ext cx="1952400" cy="2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Instagram</a:t>
            </a:r>
            <a:endParaRPr sz="1700"/>
          </a:p>
        </p:txBody>
      </p:sp>
      <p:sp>
        <p:nvSpPr>
          <p:cNvPr id="187" name="Google Shape;187;p23"/>
          <p:cNvSpPr txBox="1"/>
          <p:nvPr/>
        </p:nvSpPr>
        <p:spPr>
          <a:xfrm>
            <a:off x="407025" y="1291900"/>
            <a:ext cx="36066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Instagram 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è un ulteriore social ancora diverso.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In questo caso si basa su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immagini accompagnate da una breve descrizione e hashtag (#)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Potremo seguire amici, personaggi famosi, aziende, tag e così via.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00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Per una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maggiore privacy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potremo impostare il nostro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profilo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come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privato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, in modo che solo i follower che accettiamo possano vedere quello che pubblichiamo.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3"/>
          <p:cNvSpPr txBox="1"/>
          <p:nvPr/>
        </p:nvSpPr>
        <p:spPr>
          <a:xfrm>
            <a:off x="1708250" y="199575"/>
            <a:ext cx="5201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3"/>
          <p:cNvSpPr txBox="1"/>
          <p:nvPr/>
        </p:nvSpPr>
        <p:spPr>
          <a:xfrm>
            <a:off x="2150325" y="110125"/>
            <a:ext cx="513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23"/>
          <p:cNvSpPr/>
          <p:nvPr/>
        </p:nvSpPr>
        <p:spPr>
          <a:xfrm>
            <a:off x="7008025" y="4264825"/>
            <a:ext cx="814500" cy="26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1" name="Google Shape;19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0250" y="1584177"/>
            <a:ext cx="4666052" cy="2401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4"/>
          <p:cNvSpPr txBox="1"/>
          <p:nvPr/>
        </p:nvSpPr>
        <p:spPr>
          <a:xfrm>
            <a:off x="341697" y="1007633"/>
            <a:ext cx="82296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77142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t/>
            </a:r>
            <a:endParaRPr sz="1700"/>
          </a:p>
        </p:txBody>
      </p:sp>
      <p:sp>
        <p:nvSpPr>
          <p:cNvPr id="198" name="Google Shape;198;p24"/>
          <p:cNvSpPr txBox="1"/>
          <p:nvPr>
            <p:ph type="title"/>
          </p:nvPr>
        </p:nvSpPr>
        <p:spPr>
          <a:xfrm>
            <a:off x="241500" y="520700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4. Account di messaggistica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99" name="Google Shape;199;p24"/>
          <p:cNvSpPr/>
          <p:nvPr/>
        </p:nvSpPr>
        <p:spPr>
          <a:xfrm>
            <a:off x="7029450" y="4264825"/>
            <a:ext cx="885900" cy="257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4"/>
          <p:cNvSpPr txBox="1"/>
          <p:nvPr/>
        </p:nvSpPr>
        <p:spPr>
          <a:xfrm>
            <a:off x="510600" y="1317325"/>
            <a:ext cx="34401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Un terzo tipo di account che potremo creare è quello di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messaggistica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Si tratta di account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collegati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, generalmente, al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numero di cellulare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, invece che alla nostra email, e che richiederanno di essere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collegati anche al nostro dispositivo mobile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Sono programmi o applicazioni che permettono di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messaggiare in tempo reale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e ovunque ci si trovi, a patto che ci sia una connessione internet. Metodo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più veloce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rispetto allo scambio di messaggi tramite email.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1" name="Google Shape;20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2000" y="1502400"/>
            <a:ext cx="2630650" cy="263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5"/>
          <p:cNvSpPr txBox="1"/>
          <p:nvPr/>
        </p:nvSpPr>
        <p:spPr>
          <a:xfrm>
            <a:off x="462550" y="1363675"/>
            <a:ext cx="3467100" cy="32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Uno dei programmi di messaggistica più utilizzati è </a:t>
            </a:r>
            <a:r>
              <a:rPr b="1"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WhatsApp</a:t>
            </a: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Registrandoci con il nostro </a:t>
            </a:r>
            <a:r>
              <a:rPr b="1"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numero di telefono</a:t>
            </a: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 scegliendo un nome utente potremo iniziare a messaggiare con i nostri contatti immediatamente. 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Potremo </a:t>
            </a:r>
            <a:r>
              <a:rPr b="1"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connettere il nostro account anche da pc</a:t>
            </a: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tramite un QR Code, </a:t>
            </a: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così da poter messaggiare anche da quel dispositivo. 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chemeClr val="dk1"/>
              </a:solidFill>
              <a:highlight>
                <a:srgbClr val="FF00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5"/>
          <p:cNvSpPr txBox="1"/>
          <p:nvPr/>
        </p:nvSpPr>
        <p:spPr>
          <a:xfrm>
            <a:off x="336747" y="1000683"/>
            <a:ext cx="82296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77142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WhatsApp</a:t>
            </a:r>
            <a:endParaRPr sz="1700"/>
          </a:p>
        </p:txBody>
      </p:sp>
      <p:sp>
        <p:nvSpPr>
          <p:cNvPr id="209" name="Google Shape;209;p25"/>
          <p:cNvSpPr txBox="1"/>
          <p:nvPr>
            <p:ph type="title"/>
          </p:nvPr>
        </p:nvSpPr>
        <p:spPr>
          <a:xfrm>
            <a:off x="241500" y="520700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4. Account di messaggistica</a:t>
            </a:r>
            <a:endParaRPr b="1" sz="2500">
              <a:solidFill>
                <a:srgbClr val="4E9CBA"/>
              </a:solidFill>
            </a:endParaRPr>
          </a:p>
        </p:txBody>
      </p:sp>
      <p:pic>
        <p:nvPicPr>
          <p:cNvPr id="210" name="Google Shape;210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6862" y="1301588"/>
            <a:ext cx="3783475" cy="2540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6"/>
          <p:cNvSpPr txBox="1"/>
          <p:nvPr>
            <p:ph type="title"/>
          </p:nvPr>
        </p:nvSpPr>
        <p:spPr>
          <a:xfrm>
            <a:off x="241495" y="52807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GLOSSARIO</a:t>
            </a:r>
            <a:endParaRPr/>
          </a:p>
        </p:txBody>
      </p:sp>
      <p:sp>
        <p:nvSpPr>
          <p:cNvPr id="217" name="Google Shape;217;p26"/>
          <p:cNvSpPr txBox="1"/>
          <p:nvPr/>
        </p:nvSpPr>
        <p:spPr>
          <a:xfrm>
            <a:off x="756150" y="1295600"/>
            <a:ext cx="8229600" cy="33093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Account: </a:t>
            </a:r>
            <a:r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insieme di dati che identificano un utente e consentono l’accesso ad un determinato servizio web, che richieda una particolare personalizzazione. Le credenziali per accedere al proprio account sono generalmente formate da un nome utente e una password.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Hashtag:</a:t>
            </a:r>
            <a:r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simbolo del cancelletto # associato a una o più parole chiave utilizzato come aggregatore tematico in un blog o in un social network.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E-mail: </a:t>
            </a:r>
            <a:r>
              <a:rPr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posta elettronica. Servizio Internet che consente di inviare e ricevere messaggi utilizzando un dispositivo (pc, smartphone, tablet) connesso in rete attraverso un proprio account di posta registrato presso un fornitore del servizio.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Messaggistica istantanea: </a:t>
            </a:r>
            <a:r>
              <a:rPr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programmi e applicazioni che ci permettono di inviare e ricevere messaggi in tempo reale.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Password: </a:t>
            </a:r>
            <a:r>
              <a:rPr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sequenza di caratteri (lettere, numeri, caratteri speciali) utilizzata per accedere in modo esclusivo a una risorsa informatica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Social Network: </a:t>
            </a:r>
            <a:r>
              <a:rPr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sito che funge da punto d’incontro per gli utenti, i quali possono condividere testi, foto, video e messaggiare.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Spam: </a:t>
            </a:r>
            <a:r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numero elevato di</a:t>
            </a:r>
            <a:r>
              <a:rPr b="1"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it-IT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non richieste generalmente relative a pubblicità indesiderata.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Nome Utente: </a:t>
            </a:r>
            <a:r>
              <a:rPr lang="it-IT" sz="1200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nome con il quale l'utente viene riconosciuto da un computer, da un programma o da un server. Può coincidere con l’indirizzo email personale.</a:t>
            </a:r>
            <a:endParaRPr sz="1200">
              <a:solidFill>
                <a:schemeClr val="dk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 txBox="1"/>
          <p:nvPr>
            <p:ph type="title"/>
          </p:nvPr>
        </p:nvSpPr>
        <p:spPr>
          <a:xfrm>
            <a:off x="241495" y="528070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INDICE</a:t>
            </a:r>
            <a:endParaRPr/>
          </a:p>
        </p:txBody>
      </p:sp>
      <p:sp>
        <p:nvSpPr>
          <p:cNvPr id="93" name="Google Shape;93;p14"/>
          <p:cNvSpPr txBox="1"/>
          <p:nvPr/>
        </p:nvSpPr>
        <p:spPr>
          <a:xfrm>
            <a:off x="341697" y="1326308"/>
            <a:ext cx="8229600" cy="3629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7714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400" u="none" cap="none" strike="noStrike">
              <a:solidFill>
                <a:srgbClr val="17A2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 txBox="1"/>
          <p:nvPr/>
        </p:nvSpPr>
        <p:spPr>
          <a:xfrm>
            <a:off x="856250" y="1385325"/>
            <a:ext cx="5352900" cy="25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11150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AutoNum type="arabicPeriod"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ACCOUNT: DI COSA SI TRATTA?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AutoNum type="arabicPeriod"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 EMAIL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AutoNum type="arabicPeriod"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 SOCIAL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AutoNum type="arabicPeriod"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ACCOUNT DI MESSAGGISTICA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1150" lvl="0" marL="457200" marR="0" rtl="0"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AutoNum type="arabicPeriod"/>
            </a:pPr>
            <a:r>
              <a:rPr lang="it-IT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GLOSSARIO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4"/>
          <p:cNvSpPr txBox="1"/>
          <p:nvPr/>
        </p:nvSpPr>
        <p:spPr>
          <a:xfrm>
            <a:off x="5543550" y="1259625"/>
            <a:ext cx="1609800" cy="19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pag. 3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pag. 4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pag. 8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pag. 12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pag. 14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>
            <p:ph type="title"/>
          </p:nvPr>
        </p:nvSpPr>
        <p:spPr>
          <a:xfrm>
            <a:off x="241495" y="52807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500">
                <a:solidFill>
                  <a:srgbClr val="4E9CBA"/>
                </a:solidFill>
              </a:rPr>
              <a:t>1. GMail - Cos’è e come si usa</a:t>
            </a:r>
            <a:endParaRPr/>
          </a:p>
        </p:txBody>
      </p:sp>
      <p:sp>
        <p:nvSpPr>
          <p:cNvPr id="102" name="Google Shape;102;p15"/>
          <p:cNvSpPr txBox="1"/>
          <p:nvPr/>
        </p:nvSpPr>
        <p:spPr>
          <a:xfrm>
            <a:off x="341697" y="1326308"/>
            <a:ext cx="8229600" cy="3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7714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t/>
            </a:r>
            <a:endParaRPr b="1" i="0" sz="1400" u="none" cap="none" strike="noStrike">
              <a:solidFill>
                <a:srgbClr val="17A25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5"/>
          <p:cNvSpPr txBox="1"/>
          <p:nvPr/>
        </p:nvSpPr>
        <p:spPr>
          <a:xfrm>
            <a:off x="762300" y="1418900"/>
            <a:ext cx="7809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Gmail è l’applicazione di Google per gestire la propria casella di posta elettronica.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Cosa possiamo fare con Gmail e perchè è utilizzata da milioni di persone nel mondo?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Grazie a questa app è possibile consultare facilmente la propria mail da qualunque device,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possiamo gestire più account contemporaneamente,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possiamo assegnare alle email etichette specifiche per poterle visualizzare più facilmente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possiamo programmare gli invii delle email ad orari predefiniti e tanto altro.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Gmail ha inoltre un ottimo sistema Antispam, che rende il nostra email più sicura.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Come scopriremo, infine, Gmail si integra perfettamente con le altre applicazioni Google (Contatti, Drive, Calendar, Meet… creando un ambiente di lavoro ideale).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Google Shape;10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5"/>
          <p:cNvSpPr txBox="1"/>
          <p:nvPr/>
        </p:nvSpPr>
        <p:spPr>
          <a:xfrm>
            <a:off x="241495" y="52807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2500">
                <a:solidFill>
                  <a:srgbClr val="4E9CBA"/>
                </a:solidFill>
                <a:latin typeface="Calibri"/>
                <a:ea typeface="Calibri"/>
                <a:cs typeface="Calibri"/>
                <a:sym typeface="Calibri"/>
              </a:rPr>
              <a:t>1. Account - Di cosa si tratta? </a:t>
            </a:r>
            <a:endParaRPr sz="4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762300" y="1418900"/>
            <a:ext cx="78090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L’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account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è una funzionalità fornita da alcuni 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provider 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siti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, i quali ci permettono di creare un 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nome utente 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e una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password 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in modo da gestire i nostri dati. 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Un account viene creato per poter 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accedere a servizi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 di mailing, social network, accedere a tutti quei siti che richiedono di identificarci per fare in modo che solo chi conosce nome utente e password possa accedere, come servizi bancari o negozi online e così via. 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Avere un account </a:t>
            </a:r>
            <a:r>
              <a:rPr b="1"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rende più sicura la nostra navigazione su internet</a:t>
            </a:r>
            <a:r>
              <a:rPr lang="it-IT"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, dal momento che solo noi potremo accedere al nostro account ed evitare che terzi possano modificare o rubare i nostri dati. </a:t>
            </a:r>
            <a:endParaRPr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 txBox="1"/>
          <p:nvPr/>
        </p:nvSpPr>
        <p:spPr>
          <a:xfrm>
            <a:off x="507300" y="1465375"/>
            <a:ext cx="3815100" cy="25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creare un account per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scrivere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ricevere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gestire le nostre mail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provider principali di account mail sono: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Gmail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Outlook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●"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Yahoo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9076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9076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9076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/>
              <a:buNone/>
            </a:pPr>
            <a:r>
              <a:t/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6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2. Account mail</a:t>
            </a:r>
            <a:endParaRPr b="1" sz="2500">
              <a:solidFill>
                <a:srgbClr val="4E9CBA"/>
              </a:solidFill>
            </a:endParaRPr>
          </a:p>
        </p:txBody>
      </p:sp>
      <p:pic>
        <p:nvPicPr>
          <p:cNvPr id="114" name="Google Shape;114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0562" y="2302625"/>
            <a:ext cx="1161376" cy="88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0100" y="2094100"/>
            <a:ext cx="1282150" cy="130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32625" y="2109700"/>
            <a:ext cx="1161400" cy="117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/>
          <p:cNvPicPr preferRelativeResize="0"/>
          <p:nvPr/>
        </p:nvPicPr>
        <p:blipFill rotWithShape="1">
          <a:blip r:embed="rId4">
            <a:alphaModFix/>
          </a:blip>
          <a:srcRect b="6602" l="0" r="2742" t="3566"/>
          <a:stretch/>
        </p:blipFill>
        <p:spPr>
          <a:xfrm>
            <a:off x="-6099800" y="1455289"/>
            <a:ext cx="1815726" cy="344916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7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2. </a:t>
            </a:r>
            <a:r>
              <a:rPr b="1" lang="it-IT" sz="2500">
                <a:solidFill>
                  <a:srgbClr val="4E9CBA"/>
                </a:solidFill>
              </a:rPr>
              <a:t>Account mail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24" name="Google Shape;124;p17"/>
          <p:cNvSpPr txBox="1"/>
          <p:nvPr/>
        </p:nvSpPr>
        <p:spPr>
          <a:xfrm>
            <a:off x="407025" y="1210575"/>
            <a:ext cx="39015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Gmail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è il servizio di Google per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gestire la propria casella di posta elettronica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Grazie a Gmail è possibile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consultare facilmente la propria email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 qualunque device,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gestire più account contemporaneamente,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assegnare alle email etichette specifiche per poterle visualizzare più facilmente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programmare gli invii delle email ad orari predefiniti e tanto altro.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Gmail ha inoltre un ottimo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sistema Antispam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che rende il nostra email più sicura.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08525" y="1455299"/>
            <a:ext cx="4662748" cy="236660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7"/>
          <p:cNvSpPr txBox="1"/>
          <p:nvPr/>
        </p:nvSpPr>
        <p:spPr>
          <a:xfrm>
            <a:off x="241500" y="8455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Gmail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8"/>
          <p:cNvPicPr preferRelativeResize="0"/>
          <p:nvPr/>
        </p:nvPicPr>
        <p:blipFill rotWithShape="1">
          <a:blip r:embed="rId4">
            <a:alphaModFix/>
          </a:blip>
          <a:srcRect b="6602" l="0" r="2742" t="3566"/>
          <a:stretch/>
        </p:blipFill>
        <p:spPr>
          <a:xfrm>
            <a:off x="-6099800" y="1455289"/>
            <a:ext cx="1815726" cy="344916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8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2. Account mail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407025" y="1210575"/>
            <a:ext cx="39015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Outlook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è un servizio mail fornito da Microsoft per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gestire la propria casella di posta elettronica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Grazie a questa </a:t>
            </a:r>
            <a:r>
              <a:rPr lang="it-IT">
                <a:solidFill>
                  <a:schemeClr val="dk1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funzione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è possibile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consultare la propria email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gestire più account contemporaneamente,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assegnare alle email etichette specifiche per poterle visualizzare più facilmente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possiamo programmare gli invii delle email ad orari predefiniti e tanto altro.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Outlook si integra, inoltre, ad altri programmi forniti da Microsoft.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18"/>
          <p:cNvPicPr preferRelativeResize="0"/>
          <p:nvPr/>
        </p:nvPicPr>
        <p:blipFill rotWithShape="1">
          <a:blip r:embed="rId5">
            <a:alphaModFix/>
          </a:blip>
          <a:srcRect b="0" l="2203" r="14939" t="0"/>
          <a:stretch/>
        </p:blipFill>
        <p:spPr>
          <a:xfrm>
            <a:off x="4413725" y="1455300"/>
            <a:ext cx="3859373" cy="2366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/>
          <p:nvPr/>
        </p:nvSpPr>
        <p:spPr>
          <a:xfrm>
            <a:off x="241500" y="8455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Outlook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/>
          <p:cNvPicPr preferRelativeResize="0"/>
          <p:nvPr/>
        </p:nvPicPr>
        <p:blipFill rotWithShape="1">
          <a:blip r:embed="rId4">
            <a:alphaModFix/>
          </a:blip>
          <a:srcRect b="6602" l="0" r="2742" t="3566"/>
          <a:stretch/>
        </p:blipFill>
        <p:spPr>
          <a:xfrm>
            <a:off x="-6099800" y="1455289"/>
            <a:ext cx="1815726" cy="344916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2. Account mail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407025" y="1210575"/>
            <a:ext cx="39015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Yahoo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è un ulteriore provider che ci permette di creare un nostro account mail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È possibile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consultare la propria email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 qualunque device, ma a differenza dei precedenti ha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opzioni limitate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quanto ad organizzazione delle mail, poiché queste possono essere categorizzate solo in alcune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caselle predefinite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9"/>
          <p:cNvSpPr txBox="1"/>
          <p:nvPr/>
        </p:nvSpPr>
        <p:spPr>
          <a:xfrm>
            <a:off x="241500" y="845500"/>
            <a:ext cx="30000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Yahoo</a:t>
            </a:r>
            <a:endParaRPr/>
          </a:p>
        </p:txBody>
      </p:sp>
      <p:pic>
        <p:nvPicPr>
          <p:cNvPr id="146" name="Google Shape;14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76650" y="1485101"/>
            <a:ext cx="4266600" cy="2173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0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3. Account social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53" name="Google Shape;153;p20"/>
          <p:cNvSpPr/>
          <p:nvPr/>
        </p:nvSpPr>
        <p:spPr>
          <a:xfrm>
            <a:off x="7072325" y="623900"/>
            <a:ext cx="171600" cy="152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0"/>
          <p:cNvSpPr/>
          <p:nvPr/>
        </p:nvSpPr>
        <p:spPr>
          <a:xfrm>
            <a:off x="7015175" y="4239750"/>
            <a:ext cx="907200" cy="29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365200" y="1116775"/>
            <a:ext cx="35013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Oltre a creare un account per i servizi mail, possiamo farlo anche per i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social network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i quali spesso ci chiederanno di registrarci con un indirizzo di posta elettronica.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Anche in questo caso dovremo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creare una password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 </a:t>
            </a:r>
            <a:r>
              <a:rPr b="1"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compilare</a:t>
            </a: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 le informazioni richieste nei vari form.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account social ci permetterà di poter accedere a questo e avere accesso a tutte le sue funzioni, oltre a poter gestire il nostro profilo. 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6" name="Google Shape;15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9663" y="1116775"/>
            <a:ext cx="3417869" cy="29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1"/>
          <p:cNvSpPr txBox="1"/>
          <p:nvPr>
            <p:ph type="title"/>
          </p:nvPr>
        </p:nvSpPr>
        <p:spPr>
          <a:xfrm>
            <a:off x="241500" y="528075"/>
            <a:ext cx="8229600" cy="52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9200"/>
              </a:lnSpc>
              <a:spcBef>
                <a:spcPts val="0"/>
              </a:spcBef>
              <a:spcAft>
                <a:spcPts val="0"/>
              </a:spcAft>
              <a:buClr>
                <a:srgbClr val="4E9CBA"/>
              </a:buClr>
              <a:buSzPts val="2500"/>
              <a:buFont typeface="Calibri"/>
              <a:buNone/>
            </a:pPr>
            <a:r>
              <a:rPr b="1" lang="it-IT" sz="2500">
                <a:solidFill>
                  <a:srgbClr val="4E9CBA"/>
                </a:solidFill>
              </a:rPr>
              <a:t>3. Account social</a:t>
            </a:r>
            <a:endParaRPr b="1" sz="2500">
              <a:solidFill>
                <a:srgbClr val="4E9CBA"/>
              </a:solidFill>
            </a:endParaRPr>
          </a:p>
        </p:txBody>
      </p:sp>
      <p:sp>
        <p:nvSpPr>
          <p:cNvPr id="163" name="Google Shape;163;p21"/>
          <p:cNvSpPr txBox="1"/>
          <p:nvPr/>
        </p:nvSpPr>
        <p:spPr>
          <a:xfrm>
            <a:off x="341700" y="993000"/>
            <a:ext cx="1952400" cy="2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A25F"/>
              </a:buClr>
              <a:buSzPts val="1400"/>
              <a:buFont typeface="Calibri"/>
              <a:buNone/>
            </a:pPr>
            <a:r>
              <a:rPr b="1" lang="it-IT" sz="1700">
                <a:solidFill>
                  <a:srgbClr val="17A25F"/>
                </a:solidFill>
                <a:latin typeface="Calibri"/>
                <a:ea typeface="Calibri"/>
                <a:cs typeface="Calibri"/>
                <a:sym typeface="Calibri"/>
              </a:rPr>
              <a:t>Facebook</a:t>
            </a:r>
            <a:endParaRPr sz="1700"/>
          </a:p>
        </p:txBody>
      </p:sp>
      <p:sp>
        <p:nvSpPr>
          <p:cNvPr id="164" name="Google Shape;164;p21"/>
          <p:cNvSpPr txBox="1"/>
          <p:nvPr/>
        </p:nvSpPr>
        <p:spPr>
          <a:xfrm>
            <a:off x="407025" y="1291900"/>
            <a:ext cx="36066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Facebook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è uno dei social più utilizzati al mondo.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Creare un account ci metterà in contatto con molte altre persone, con le quali potremo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comunicare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, ci permetterà di avere un profilo sul quale potremo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pubblicare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 testi, immagini e video.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Avremo anche la possibilità di seguire pagine/gruppi che trattano di argomenti di ogni tipo.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latin typeface="Calibri"/>
                <a:ea typeface="Calibri"/>
                <a:cs typeface="Calibri"/>
                <a:sym typeface="Calibri"/>
              </a:rPr>
              <a:t>Tramite le impostazioni avremo comunque la possibilità di </a:t>
            </a:r>
            <a:r>
              <a:rPr b="1" lang="it-IT">
                <a:latin typeface="Calibri"/>
                <a:ea typeface="Calibri"/>
                <a:cs typeface="Calibri"/>
                <a:sym typeface="Calibri"/>
              </a:rPr>
              <a:t>limitare la visibilità di ciò che pubblichiamo</a:t>
            </a:r>
            <a:r>
              <a:rPr lang="it-IT">
                <a:latin typeface="Calibri"/>
                <a:ea typeface="Calibri"/>
                <a:cs typeface="Calibri"/>
                <a:sym typeface="Calibri"/>
              </a:rPr>
              <a:t>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21"/>
          <p:cNvSpPr txBox="1"/>
          <p:nvPr/>
        </p:nvSpPr>
        <p:spPr>
          <a:xfrm>
            <a:off x="2150325" y="110125"/>
            <a:ext cx="513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1"/>
          <p:cNvSpPr/>
          <p:nvPr/>
        </p:nvSpPr>
        <p:spPr>
          <a:xfrm>
            <a:off x="7008025" y="4264825"/>
            <a:ext cx="814500" cy="263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13624" y="1632070"/>
            <a:ext cx="4835523" cy="249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