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895">
          <p15:clr>
            <a:srgbClr val="9AA0A6"/>
          </p15:clr>
        </p15:guide>
        <p15:guide id="2" orient="horz" pos="814">
          <p15:clr>
            <a:srgbClr val="9AA0A6"/>
          </p15:clr>
        </p15:guide>
        <p15:guide id="3" pos="454">
          <p15:clr>
            <a:srgbClr val="9AA0A6"/>
          </p15:clr>
        </p15:guide>
        <p15:guide id="4" pos="5443">
          <p15:clr>
            <a:srgbClr val="9AA0A6"/>
          </p15:clr>
        </p15:guide>
        <p15:guide id="5" pos="3823">
          <p15:clr>
            <a:srgbClr val="9AA0A6"/>
          </p15:clr>
        </p15:guide>
        <p15:guide id="6" pos="3742">
          <p15:clr>
            <a:srgbClr val="9AA0A6"/>
          </p15:clr>
        </p15:guide>
        <p15:guide id="7" orient="horz" pos="2705">
          <p15:clr>
            <a:srgbClr val="9AA0A6"/>
          </p15:clr>
        </p15:guide>
        <p15:guide id="8" pos="256">
          <p15:clr>
            <a:srgbClr val="9AA0A6"/>
          </p15:clr>
        </p15:guide>
        <p15:guide id="9" pos="624">
          <p15:clr>
            <a:srgbClr val="9AA0A6"/>
          </p15:clr>
        </p15:guide>
        <p15:guide id="10" pos="4479">
          <p15:clr>
            <a:srgbClr val="9AA0A6"/>
          </p15:clr>
        </p15:guide>
        <p15:guide id="11" pos="3005">
          <p15:clr>
            <a:srgbClr val="9AA0A6"/>
          </p15:clr>
        </p15:guide>
      </p15:sldGuideLst>
    </p:ext>
    <p:ext uri="http://customooxmlschemas.google.com/">
      <go:slidesCustomData xmlns:go="http://customooxmlschemas.google.com/" r:id="rId19" roundtripDataSignature="AMtx7mj1AwuN9arquAsk3wy1yFAgJLhL7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895"/>
        <p:guide pos="814" orient="horz"/>
        <p:guide pos="454"/>
        <p:guide pos="5443"/>
        <p:guide pos="3823"/>
        <p:guide pos="3742"/>
        <p:guide pos="2705" orient="horz"/>
        <p:guide pos="256"/>
        <p:guide pos="624"/>
        <p:guide pos="4479"/>
        <p:guide pos="300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customschemas.google.com/relationships/presentationmetadata" Target="meta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1" name="Google Shape;181;p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9" name="Google Shape;189;p1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7" name="Google Shape;197;p1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04" name="Google Shape;204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8" name="Google Shape;98;p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6" name="Google Shape;106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4" name="Google Shape;11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2" name="Google Shape;122;p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4" name="Google Shape;134;p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5" name="Google Shape;165;p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3" name="Google Shape;173;p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5"/>
          <p:cNvSpPr txBox="1"/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5"/>
          <p:cNvSpPr txBox="1"/>
          <p:nvPr>
            <p:ph idx="1" type="subTitle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15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5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5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4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4"/>
          <p:cNvSpPr txBox="1"/>
          <p:nvPr>
            <p:ph idx="1" type="body"/>
          </p:nvPr>
        </p:nvSpPr>
        <p:spPr>
          <a:xfrm rot="5400000">
            <a:off x="2874764" y="-1217413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4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4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4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verticale e tes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5"/>
          <p:cNvSpPr txBox="1"/>
          <p:nvPr>
            <p:ph type="title"/>
          </p:nvPr>
        </p:nvSpPr>
        <p:spPr>
          <a:xfrm rot="5400000">
            <a:off x="6012656" y="771525"/>
            <a:ext cx="3290888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5"/>
          <p:cNvSpPr txBox="1"/>
          <p:nvPr>
            <p:ph idx="1" type="body"/>
          </p:nvPr>
        </p:nvSpPr>
        <p:spPr>
          <a:xfrm rot="5400000">
            <a:off x="1821656" y="-1209675"/>
            <a:ext cx="3290888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5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5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5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6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6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6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6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6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7"/>
          <p:cNvSpPr txBox="1"/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7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7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7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7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2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8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8"/>
          <p:cNvSpPr txBox="1"/>
          <p:nvPr>
            <p:ph idx="1" type="body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18"/>
          <p:cNvSpPr txBox="1"/>
          <p:nvPr>
            <p:ph idx="2" type="body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18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8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8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9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9"/>
          <p:cNvSpPr txBox="1"/>
          <p:nvPr>
            <p:ph idx="1" type="body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9"/>
          <p:cNvSpPr txBox="1"/>
          <p:nvPr>
            <p:ph idx="2" type="body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19"/>
          <p:cNvSpPr txBox="1"/>
          <p:nvPr>
            <p:ph idx="3" type="body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9"/>
          <p:cNvSpPr txBox="1"/>
          <p:nvPr>
            <p:ph idx="4" type="body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19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9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9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0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0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0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0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1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2"/>
          <p:cNvSpPr txBox="1"/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2"/>
          <p:cNvSpPr txBox="1"/>
          <p:nvPr>
            <p:ph idx="1" type="body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2"/>
          <p:cNvSpPr txBox="1"/>
          <p:nvPr>
            <p:ph idx="2" type="body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2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2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3"/>
          <p:cNvSpPr txBox="1"/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3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23"/>
          <p:cNvSpPr txBox="1"/>
          <p:nvPr>
            <p:ph idx="1" type="body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23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3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3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4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4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4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4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9.jpg"/><Relationship Id="rId4" Type="http://schemas.openxmlformats.org/officeDocument/2006/relationships/hyperlink" Target="https://www.paneeinternet.it/" TargetMode="External"/><Relationship Id="rId5" Type="http://schemas.openxmlformats.org/officeDocument/2006/relationships/hyperlink" Target="https://www.youtube.com/user/paneeinternet2011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jpg"/><Relationship Id="rId4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Relationship Id="rId4" Type="http://schemas.openxmlformats.org/officeDocument/2006/relationships/image" Target="../media/image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>
            <p:ph type="ctrTitle"/>
          </p:nvPr>
        </p:nvSpPr>
        <p:spPr>
          <a:xfrm>
            <a:off x="5096785" y="1383134"/>
            <a:ext cx="3840479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76969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3300"/>
              <a:buFont typeface="Calibri"/>
              <a:buNone/>
            </a:pPr>
            <a:r>
              <a:rPr b="1" lang="it-IT" sz="3300">
                <a:solidFill>
                  <a:srgbClr val="4E9CBA"/>
                </a:solidFill>
              </a:rPr>
              <a:t>PRESENTAZIONE CORSO</a:t>
            </a:r>
            <a:endParaRPr b="1" sz="3300" cap="small">
              <a:solidFill>
                <a:srgbClr val="4E9CBA"/>
              </a:solidFill>
            </a:endParaRPr>
          </a:p>
        </p:txBody>
      </p:sp>
      <p:sp>
        <p:nvSpPr>
          <p:cNvPr id="86" name="Google Shape;86;p1"/>
          <p:cNvSpPr txBox="1"/>
          <p:nvPr>
            <p:ph idx="1" type="subTitle"/>
          </p:nvPr>
        </p:nvSpPr>
        <p:spPr>
          <a:xfrm>
            <a:off x="5096785" y="2675778"/>
            <a:ext cx="3840479" cy="4601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800"/>
              <a:buNone/>
            </a:pPr>
            <a:r>
              <a:rPr b="1" lang="it-IT" sz="1800">
                <a:solidFill>
                  <a:srgbClr val="17A25F"/>
                </a:solidFill>
              </a:rPr>
              <a:t>Nome Cognome relatore relatrice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Google Shape;183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10"/>
          <p:cNvSpPr txBox="1"/>
          <p:nvPr>
            <p:ph type="title"/>
          </p:nvPr>
        </p:nvSpPr>
        <p:spPr>
          <a:xfrm>
            <a:off x="241500" y="87150"/>
            <a:ext cx="8229600" cy="55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-IT" sz="1300">
                <a:solidFill>
                  <a:srgbClr val="F23030"/>
                </a:solidFill>
              </a:rPr>
              <a:t>Smartphone Livello base</a:t>
            </a:r>
            <a:endParaRPr b="1" sz="1300">
              <a:solidFill>
                <a:srgbClr val="F23030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-IT" sz="1000"/>
              <a:t>12 ore sincrone: 8 lezioni di 1,5h + 1h a modulo di assistenza su WhatsApp</a:t>
            </a:r>
            <a:endParaRPr b="1" sz="900"/>
          </a:p>
        </p:txBody>
      </p:sp>
      <p:sp>
        <p:nvSpPr>
          <p:cNvPr id="185" name="Google Shape;185;p10"/>
          <p:cNvSpPr txBox="1"/>
          <p:nvPr/>
        </p:nvSpPr>
        <p:spPr>
          <a:xfrm>
            <a:off x="407025" y="707225"/>
            <a:ext cx="3869700" cy="3677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it-IT" sz="1000" u="none" cap="none" strike="noStrike">
                <a:solidFill>
                  <a:srgbClr val="F23030"/>
                </a:solidFill>
                <a:latin typeface="Calibri"/>
                <a:ea typeface="Calibri"/>
                <a:cs typeface="Calibri"/>
                <a:sym typeface="Calibri"/>
              </a:rPr>
              <a:t>Modulo 1: Interagire con gli altri attraverso le tecnologie digitali (4,5 ore)</a:t>
            </a:r>
            <a:r>
              <a:rPr b="1" i="0" lang="it-IT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b="1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it-IT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1   - Strumenti di comunicazione sincrona: Imparare a usare Zoom/altra (1,5 ore)</a:t>
            </a:r>
            <a:endParaRPr b="1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9400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rabicPeriod"/>
            </a:pPr>
            <a:r>
              <a:rPr b="0" i="0" lang="it-IT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Presentazione di Zoom (icone, opzioni base) 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9400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rabicPeriod"/>
            </a:pPr>
            <a:r>
              <a:rPr b="0" i="0" lang="it-IT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Regolamento di comportamento durante una videochiamata/videolezione 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9400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rabicPeriod"/>
            </a:pPr>
            <a:r>
              <a:rPr b="0" i="0" lang="it-IT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Funzionalità base di Zoom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it-IT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2: Strumenti di comunicazione asincrona: le e-mail (1,5 ore)</a:t>
            </a:r>
            <a:endParaRPr b="1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9400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rabicPeriod"/>
            </a:pPr>
            <a:r>
              <a:rPr b="0" i="0" lang="it-IT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L’applicazione Gmail (come si usa e l’eventuale configurazione al primo accesso) 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9400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rabicPeriod"/>
            </a:pPr>
            <a:r>
              <a:rPr b="0" i="0" lang="it-IT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Utilizzo della posta: invio, ricezione, modalità di invio (Cc, Ccn) 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it-IT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3: Utilizzo dei social per comunicare (Facebook) (1,5 ore)</a:t>
            </a:r>
            <a:endParaRPr b="1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9400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rabicPeriod"/>
            </a:pPr>
            <a:r>
              <a:rPr b="0" i="0" lang="it-IT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Funzionamento dei social, concetti di profilo personale vs stream di notizie. 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9400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rabicPeriod"/>
            </a:pPr>
            <a:r>
              <a:rPr b="0" i="0" lang="it-IT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Creazione di un post, caricamento di una foto 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9400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rabicPeriod"/>
            </a:pPr>
            <a:r>
              <a:rPr b="0" i="0" lang="it-IT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Gestire la privacy dei contenuti postati e le informazioni personali 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9400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rabicPeriod"/>
            </a:pPr>
            <a:r>
              <a:rPr b="0" i="0" lang="it-IT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Esempio di ricerca su Facebook di profili e pagine ufficiali (Comune, Sindaco, Enti) 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it-IT" sz="1000" u="none" cap="none" strike="noStrike">
                <a:solidFill>
                  <a:srgbClr val="F23030"/>
                </a:solidFill>
                <a:latin typeface="Calibri"/>
                <a:ea typeface="Calibri"/>
                <a:cs typeface="Calibri"/>
                <a:sym typeface="Calibri"/>
              </a:rPr>
              <a:t>Modulo 2: Navigare, ricercare e filtrare le informazioni (3 ore)</a:t>
            </a:r>
            <a:endParaRPr b="1" i="0" sz="1000" u="none" cap="none" strike="noStrike">
              <a:solidFill>
                <a:srgbClr val="F2303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it-IT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4: Realizzare ricerche su Internet (1,5 ore)</a:t>
            </a:r>
            <a:endParaRPr b="1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9400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rabicPeriod"/>
            </a:pPr>
            <a:r>
              <a:rPr b="0" i="0" lang="it-IT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Usare l’App Google e il browser Chrome 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94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lphaLcParenR"/>
            </a:pPr>
            <a:r>
              <a:rPr b="0" i="0" lang="it-IT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Ricerca delle informazioni 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94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lphaLcParenR"/>
            </a:pPr>
            <a:r>
              <a:rPr b="0" i="0" lang="it-IT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Leggere la pagina dei risultati 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94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lphaLcParenR"/>
            </a:pPr>
            <a:r>
              <a:rPr b="0" i="0" lang="it-IT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Gestione delle schede e dei preferiti 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9400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rabicPeriod"/>
            </a:pPr>
            <a:r>
              <a:rPr b="0" i="0" lang="it-IT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Ricercare attraverso Google Maps 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94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lphaLcParenR"/>
            </a:pPr>
            <a:r>
              <a:rPr b="0" i="0" lang="it-IT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Ricercare un indirizzo o un luogo 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94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lphaLcParenR"/>
            </a:pPr>
            <a:r>
              <a:rPr b="0" i="0" lang="it-IT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Utilizzo di Maps come navigatore 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it-IT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5: Ricerca delle informazioni attendibili (1,5 ore)</a:t>
            </a:r>
            <a:endParaRPr b="1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9400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rabicPeriod"/>
            </a:pPr>
            <a:r>
              <a:rPr b="0" i="0" lang="it-IT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Fake news, bufale, truffe on- line e via e-mail 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9400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rabicPeriod"/>
            </a:pPr>
            <a:r>
              <a:rPr b="0" i="0" lang="it-IT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Cosa è una fake news? Come riconoscerle</a:t>
            </a:r>
            <a:r>
              <a:rPr b="0" i="1" lang="it-IT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9400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rabicPeriod"/>
            </a:pPr>
            <a:r>
              <a:rPr b="0" i="0" lang="it-IT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Principali siti antibufala e debunking con ricerche online 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67818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"/>
              <a:buFont typeface="Arial"/>
              <a:buNone/>
            </a:pPr>
            <a:r>
              <a:t/>
            </a:r>
            <a:endParaRPr b="1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r>
              <a:t/>
            </a:r>
            <a:endParaRPr b="1" i="0" sz="1200" u="none" cap="none" strike="noStrike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10"/>
          <p:cNvSpPr txBox="1"/>
          <p:nvPr/>
        </p:nvSpPr>
        <p:spPr>
          <a:xfrm>
            <a:off x="4276725" y="637650"/>
            <a:ext cx="4020000" cy="1970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it-IT" sz="1000" u="none" cap="none" strike="noStrike">
                <a:solidFill>
                  <a:srgbClr val="F23030"/>
                </a:solidFill>
                <a:latin typeface="Calibri"/>
                <a:ea typeface="Calibri"/>
                <a:cs typeface="Calibri"/>
                <a:sym typeface="Calibri"/>
              </a:rPr>
              <a:t>Modulo 3: Utilizzo delle applicazioni (3 ore)</a:t>
            </a:r>
            <a:endParaRPr b="1" i="0" sz="1000" u="none" cap="none" strike="noStrike">
              <a:solidFill>
                <a:srgbClr val="F2303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it-IT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6: Utilizzare le App più comuni (1,5 ore)</a:t>
            </a:r>
            <a:endParaRPr b="1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9400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rabicPeriod"/>
            </a:pPr>
            <a:r>
              <a:rPr b="0" i="0" lang="it-IT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Principali app installate nel telefono e loro funzioni 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9400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rabicPeriod"/>
            </a:pPr>
            <a:r>
              <a:rPr b="0" i="0" lang="it-IT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Ricercare App in Play Store, le tipologie commerciali delle App 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9400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rabicPeriod"/>
            </a:pPr>
            <a:r>
              <a:rPr b="0" i="0" lang="it-IT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Rimozione di App 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it-IT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7: Uso dei servizi online utili al cittadino (1,5 ore)</a:t>
            </a:r>
            <a:endParaRPr b="1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9400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rabicPeriod"/>
            </a:pPr>
            <a:r>
              <a:rPr b="0" i="0" lang="it-IT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servizi per il cittadino: utilizzo dello Spid 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9400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rabicPeriod"/>
            </a:pPr>
            <a:r>
              <a:rPr b="0" i="0" lang="it-IT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 App di utilità per il cittadino: APP FSE, App IO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it-IT" sz="1000" u="none" cap="none" strike="noStrike">
                <a:solidFill>
                  <a:srgbClr val="F23030"/>
                </a:solidFill>
                <a:latin typeface="Calibri"/>
                <a:ea typeface="Calibri"/>
                <a:cs typeface="Calibri"/>
                <a:sym typeface="Calibri"/>
              </a:rPr>
              <a:t>Modulo 4: Nozioni di sicurezza online (1,5 ore)</a:t>
            </a:r>
            <a:endParaRPr b="1" i="0" sz="1000" u="none" cap="none" strike="noStrike">
              <a:solidFill>
                <a:srgbClr val="F2303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it-IT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8: Gestione della propria sicurezza</a:t>
            </a:r>
            <a:endParaRPr b="1" i="0" sz="800" u="none" cap="none" strike="sng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9400" lvl="0" marL="6781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rabicPeriod"/>
            </a:pPr>
            <a:r>
              <a:rPr b="0" i="0" lang="it-IT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Tipi di minacce: password, rete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9400" lvl="0" marL="6781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rabicPeriod"/>
            </a:pPr>
            <a:r>
              <a:rPr b="0" i="0" lang="it-IT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Utilizzo dell’antivirus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9400" lvl="0" marL="6781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rabicPeriod"/>
            </a:pPr>
            <a:r>
              <a:rPr b="0" i="0" lang="it-IT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Descrizione delle truffe online (Differenza tra Spam, phishing, furto di identità)</a:t>
            </a:r>
            <a:endParaRPr b="0" i="0" sz="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Google Shape;191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Google Shape;192;p11"/>
          <p:cNvSpPr txBox="1"/>
          <p:nvPr>
            <p:ph type="title"/>
          </p:nvPr>
        </p:nvSpPr>
        <p:spPr>
          <a:xfrm>
            <a:off x="241500" y="163350"/>
            <a:ext cx="8229600" cy="55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-IT" sz="1300">
                <a:solidFill>
                  <a:srgbClr val="F23030"/>
                </a:solidFill>
              </a:rPr>
              <a:t>Smartphone Livello intermedio</a:t>
            </a:r>
            <a:endParaRPr b="1" sz="1300">
              <a:solidFill>
                <a:srgbClr val="F23030"/>
              </a:solidFill>
            </a:endParaRPr>
          </a:p>
          <a:p>
            <a:pPr indent="0" lvl="0" marL="0" rtl="0" algn="ctr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-IT" sz="1000"/>
              <a:t> 19 ore sincrone di 1,5 ore + 8 video </a:t>
            </a:r>
            <a:endParaRPr b="1" sz="2500">
              <a:solidFill>
                <a:srgbClr val="4E9CBA"/>
              </a:solidFill>
            </a:endParaRPr>
          </a:p>
        </p:txBody>
      </p:sp>
      <p:sp>
        <p:nvSpPr>
          <p:cNvPr id="193" name="Google Shape;193;p11"/>
          <p:cNvSpPr txBox="1"/>
          <p:nvPr/>
        </p:nvSpPr>
        <p:spPr>
          <a:xfrm>
            <a:off x="407025" y="859625"/>
            <a:ext cx="3869700" cy="3587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it-IT" sz="1000" u="none" cap="none" strike="noStrike">
                <a:solidFill>
                  <a:srgbClr val="F23030"/>
                </a:solidFill>
                <a:latin typeface="Calibri"/>
                <a:ea typeface="Calibri"/>
                <a:cs typeface="Calibri"/>
                <a:sym typeface="Calibri"/>
              </a:rPr>
              <a:t>Modulo 1: Le funzioni principali dello smartphone (3 ore + 1 video)</a:t>
            </a:r>
            <a:endParaRPr b="1" i="0" sz="1000" u="none" cap="none" strike="noStrike">
              <a:solidFill>
                <a:srgbClr val="F2303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"/>
              <a:buFont typeface="Arial"/>
              <a:buNone/>
            </a:pPr>
            <a:r>
              <a:rPr b="1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1: Presentazione del corso e introduzione allo smartphone (1,5 ore)</a:t>
            </a:r>
            <a:endParaRPr b="1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781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1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Connessioni </a:t>
            </a:r>
            <a:endParaRPr b="1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lphaL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Bluetooth: accessori che utilizzano il Bluetooth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lphaL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NFC (pagamenti, trasferimento dati)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lphaL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Hotspot e Tethering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781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1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Gestione delle memorie</a:t>
            </a:r>
            <a:endParaRPr b="1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lphaL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Differenza tra memoria, memoria di archiviazione, scheda SD, SIM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"/>
              <a:buFont typeface="Arial"/>
              <a:buNone/>
            </a:pPr>
            <a:r>
              <a:rPr b="1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2 – Impostazioni avanzate dello smartphone (1 video)</a:t>
            </a:r>
            <a:endParaRPr b="1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Avviso di chiamata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Chiamate di gruppo (differenza con WhatsApp)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Filtro antispam, Blocco chiamate e numeri indesiderati</a:t>
            </a:r>
            <a:endParaRPr b="0" i="0" sz="850" u="none" cap="none" strike="noStrike">
              <a:solidFill>
                <a:schemeClr val="dk1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"/>
              <a:buFont typeface="Arial"/>
              <a:buNone/>
            </a:pPr>
            <a:r>
              <a:rPr b="1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3 – Gestione dei propri account e trasferimento dati (1,5 ore)</a:t>
            </a:r>
            <a:endParaRPr b="1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Account, Backup 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Trasferire i dati da un telefono all'altro o al PC (i metodi)</a:t>
            </a:r>
            <a:endParaRPr b="1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it-IT" sz="1000" u="none" cap="none" strike="noStrike">
                <a:solidFill>
                  <a:srgbClr val="F23030"/>
                </a:solidFill>
                <a:latin typeface="Calibri"/>
                <a:ea typeface="Calibri"/>
                <a:cs typeface="Calibri"/>
                <a:sym typeface="Calibri"/>
              </a:rPr>
              <a:t>Modulo 2: L’utilizzo avanzato delle APP (1,5 ore + 4 video)</a:t>
            </a:r>
            <a:endParaRPr b="1" i="0" sz="1000" u="none" cap="none" strike="noStrike">
              <a:solidFill>
                <a:srgbClr val="F2303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4 – Scaricare e gestire le App con Google Play (1,5 ore)</a:t>
            </a:r>
            <a:endParaRPr b="1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Come riconoscere una app sicura, gratis e a pagamento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Metodi di pagamento delle App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Utilizzo avanzato di Google Play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Aggiornare, disattivare, disinstallare le App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5 – Le App di comune utilizzo per i cittadini (4 video)</a:t>
            </a:r>
            <a:endParaRPr b="1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Servizi di utilità per il cittadino: presentazione dell'identità digitale e le opportunità per il cittadino 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Come usare la App del Fascicolo sanitario elettronico 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Come utilizzare le principali APP per la comunicazione sincrona </a:t>
            </a:r>
            <a:r>
              <a:rPr b="0" i="0" lang="it-IT" sz="850" u="none" cap="none" strike="noStrike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(Whatsapp e Telegram)</a:t>
            </a:r>
            <a:endParaRPr b="0" i="0" sz="850" u="none" cap="none" strike="noStrike">
              <a:solidFill>
                <a:schemeClr val="dk1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Come organizzare riunioni o webinar utilizzando le principali APP</a:t>
            </a:r>
            <a:endParaRPr b="0" i="0" sz="850" u="none" cap="none" strike="noStrike">
              <a:solidFill>
                <a:schemeClr val="dk1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"/>
              <a:buFont typeface="Arial"/>
              <a:buNone/>
            </a:pPr>
            <a:r>
              <a:t/>
            </a:r>
            <a:endParaRPr b="0" i="0" sz="850" u="none" cap="none" strike="noStrike">
              <a:solidFill>
                <a:schemeClr val="dk1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r>
              <a:t/>
            </a:r>
            <a:endParaRPr b="1" i="0" sz="1200" u="none" cap="none" strike="noStrike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11"/>
          <p:cNvSpPr txBox="1"/>
          <p:nvPr/>
        </p:nvSpPr>
        <p:spPr>
          <a:xfrm>
            <a:off x="4696200" y="866250"/>
            <a:ext cx="4272900" cy="4199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5 – Le App di comune utilizzo per i cittadini (4 video)</a:t>
            </a:r>
            <a:endParaRPr b="1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Servizi di utilità per il cittadino: presentazione dell'identità digitale e le opportunità per il cittadino 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Come usare la App del Fascicolo sanitario elettronico 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Come utilizzare le principali APP per la comunicazione sincrona (Whatsapp e Telegram)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Come organizzare riunioni o webinar utilizzando le principali APP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it-IT" sz="1000" u="none" cap="none" strike="noStrike">
                <a:solidFill>
                  <a:srgbClr val="F23030"/>
                </a:solidFill>
                <a:latin typeface="Calibri"/>
                <a:ea typeface="Calibri"/>
                <a:cs typeface="Calibri"/>
                <a:sym typeface="Calibri"/>
              </a:rPr>
              <a:t>Modulo 3 – Il Cloud computing: creare, condividere, collaborare (1,5 ore + 2 video)</a:t>
            </a:r>
            <a:endParaRPr b="1" i="0" sz="1000" u="none" cap="none" strike="noStrike">
              <a:solidFill>
                <a:srgbClr val="F2303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6 – Introduzione al Cloud (2 video)</a:t>
            </a:r>
            <a:endParaRPr b="1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Cloud Computing: Cos’è il cloud, vantaggi, limiti e rischi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Presentazione dei principali servizi Cloud: Dropbox, WeTransfer 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7 – Il cloud da smartphone: nozioni di base (1,5 ore)</a:t>
            </a:r>
            <a:endParaRPr b="1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principali servizi Cloud 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lphaL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Gmail 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lphaL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Drive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lphaL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Calendar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lphaL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Foto 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it-IT" sz="1000" u="none" cap="none" strike="noStrike">
                <a:solidFill>
                  <a:srgbClr val="F23030"/>
                </a:solidFill>
                <a:latin typeface="Calibri"/>
                <a:ea typeface="Calibri"/>
                <a:cs typeface="Calibri"/>
                <a:sym typeface="Calibri"/>
              </a:rPr>
              <a:t>Modulo 4 – La sicurezza e la privacy online (3 ore + 1 video)</a:t>
            </a:r>
            <a:endParaRPr b="1" i="0" sz="1000" u="none" cap="none" strike="noStrike">
              <a:solidFill>
                <a:srgbClr val="F2303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8 –Riconoscere i principali attacchi alla sicurezza (1,5 ore)</a:t>
            </a:r>
            <a:endParaRPr b="1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Protezione dell’account: la creazione e la gestione di password 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Utilizzo della e-mail: riconoscimento indirizzi mail sospetti (spoofing) e frodi (phishing)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Navigazione in rete: riconoscimento di siti sospetti (pharming, redirecting) 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26695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9 – Casi di truffe online: come riconoscerle e difendersi (1 video)</a:t>
            </a:r>
            <a:endParaRPr b="1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26695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10 – Impostazione della sicurezza e della privacy (1,5 ore)</a:t>
            </a:r>
            <a:endParaRPr b="1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Rintracciare un telefono smarrito o rubato: rilevamento, blocco, reset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Protezione dello Smartphone: PIN, Password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Utilizzo dei dati biometrici: vantaggi e rischi (+ esercizio)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Tutela della privacy: normativa 679/2016 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" name="Google Shape;199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2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Google Shape;200;p12"/>
          <p:cNvSpPr txBox="1"/>
          <p:nvPr>
            <p:ph type="title"/>
          </p:nvPr>
        </p:nvSpPr>
        <p:spPr>
          <a:xfrm>
            <a:off x="241495" y="52807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b="1" lang="it-IT" sz="2500">
                <a:solidFill>
                  <a:srgbClr val="4E9CBA"/>
                </a:solidFill>
              </a:rPr>
              <a:t>SITI UTILI</a:t>
            </a:r>
            <a:endParaRPr/>
          </a:p>
        </p:txBody>
      </p:sp>
      <p:sp>
        <p:nvSpPr>
          <p:cNvPr id="201" name="Google Shape;201;p12"/>
          <p:cNvSpPr txBox="1"/>
          <p:nvPr/>
        </p:nvSpPr>
        <p:spPr>
          <a:xfrm>
            <a:off x="756150" y="1295600"/>
            <a:ext cx="8229600" cy="33093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r>
              <a:t/>
            </a:r>
            <a:endParaRPr b="1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r>
              <a:rPr b="1" i="0" lang="it-I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Sito Pane e Internet: </a:t>
            </a:r>
            <a:r>
              <a:rPr b="1" i="0" lang="it-IT" sz="14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https://www.paneeinternet.it/</a:t>
            </a:r>
            <a:endParaRPr b="1" i="0" sz="1400" u="none" cap="none" strike="noStrik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r>
              <a:t/>
            </a:r>
            <a:endParaRPr b="1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r>
              <a:rPr b="1" i="0" lang="it-I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Canale Youtube Pane e Internet: </a:t>
            </a:r>
            <a:r>
              <a:rPr b="1" i="0" lang="it-IT" sz="14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https://www.youtube.com/user/paneeinternet2011</a:t>
            </a:r>
            <a:endParaRPr b="1" i="0" sz="1400" u="none" cap="none" strike="noStrik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r>
              <a:t/>
            </a:r>
            <a:endParaRPr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r>
              <a:t/>
            </a:r>
            <a:endParaRPr b="1" i="0" sz="1200" u="none" cap="none" strike="noStrike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" name="Google Shape;206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2"/>
          <p:cNvSpPr txBox="1"/>
          <p:nvPr>
            <p:ph type="title"/>
          </p:nvPr>
        </p:nvSpPr>
        <p:spPr>
          <a:xfrm>
            <a:off x="241495" y="52807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b="1" lang="it-IT" sz="2500">
                <a:solidFill>
                  <a:srgbClr val="4E9CBA"/>
                </a:solidFill>
              </a:rPr>
              <a:t>INDICE</a:t>
            </a:r>
            <a:endParaRPr/>
          </a:p>
        </p:txBody>
      </p:sp>
      <p:sp>
        <p:nvSpPr>
          <p:cNvPr id="93" name="Google Shape;93;p2"/>
          <p:cNvSpPr txBox="1"/>
          <p:nvPr/>
        </p:nvSpPr>
        <p:spPr>
          <a:xfrm>
            <a:off x="341697" y="1326308"/>
            <a:ext cx="8229600" cy="36292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 b="1" i="0" sz="1400" u="none" cap="none" strike="noStrike">
              <a:solidFill>
                <a:srgbClr val="17A2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856250" y="1385325"/>
            <a:ext cx="5352900" cy="25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11150" lvl="0" marL="457200" marR="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b="0" i="0" lang="it-IT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 CORSO</a:t>
            </a:r>
            <a:endParaRPr b="0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1150" lvl="0" marL="457200" marR="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b="0" i="0" lang="it-IT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REGOLAMENTO</a:t>
            </a:r>
            <a:endParaRPr b="0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1150" lvl="0" marL="457200" marR="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b="0" i="0" lang="it-IT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ZOOM</a:t>
            </a:r>
            <a:endParaRPr b="0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1150" lvl="0" marL="457200" marR="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b="0" i="0" lang="it-IT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PC LIVELLO BASE</a:t>
            </a:r>
            <a:endParaRPr b="0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1150" lvl="0" marL="457200" marR="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b="0" i="0" lang="it-IT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PC LIVELLO INTERMEDIO</a:t>
            </a:r>
            <a:endParaRPr b="0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1150" lvl="0" marL="457200" marR="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b="0" i="0" lang="it-IT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SMARTPHONE LIVELLO BASE</a:t>
            </a:r>
            <a:endParaRPr b="0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1150" lvl="0" marL="457200" marR="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b="0" i="0" lang="it-IT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SMARTPHONE LIVELLO INTERMEDIO</a:t>
            </a:r>
            <a:endParaRPr b="0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2"/>
          <p:cNvSpPr txBox="1"/>
          <p:nvPr/>
        </p:nvSpPr>
        <p:spPr>
          <a:xfrm>
            <a:off x="5543550" y="1259625"/>
            <a:ext cx="16098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it-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pag. 3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it-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pag. 4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it-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pag. 5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it-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pag. 8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it-I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pag. 9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it-I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pag. 10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it-I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pag. 11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2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3"/>
          <p:cNvSpPr txBox="1"/>
          <p:nvPr>
            <p:ph type="title"/>
          </p:nvPr>
        </p:nvSpPr>
        <p:spPr>
          <a:xfrm>
            <a:off x="241495" y="52807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457200" rtl="0" algn="l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it-IT" sz="2500">
                <a:solidFill>
                  <a:srgbClr val="4E9CBA"/>
                </a:solidFill>
              </a:rPr>
              <a:t>1. Il corso</a:t>
            </a:r>
            <a:endParaRPr/>
          </a:p>
        </p:txBody>
      </p:sp>
      <p:sp>
        <p:nvSpPr>
          <p:cNvPr id="102" name="Google Shape;102;p3"/>
          <p:cNvSpPr txBox="1"/>
          <p:nvPr/>
        </p:nvSpPr>
        <p:spPr>
          <a:xfrm>
            <a:off x="341697" y="1326308"/>
            <a:ext cx="8229600" cy="36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 b="1" i="0" sz="1400" u="none" cap="none" strike="noStrike">
              <a:solidFill>
                <a:srgbClr val="17A2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3"/>
          <p:cNvSpPr txBox="1"/>
          <p:nvPr/>
        </p:nvSpPr>
        <p:spPr>
          <a:xfrm>
            <a:off x="762300" y="1418900"/>
            <a:ext cx="7809000" cy="29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it-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Il corso potrà essere </a:t>
            </a:r>
            <a:r>
              <a:rPr b="1" i="0" lang="it-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seguito</a:t>
            </a:r>
            <a:r>
              <a:rPr b="0" i="0" lang="it-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sia da </a:t>
            </a:r>
            <a:r>
              <a:rPr b="1" i="0" lang="it-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smartphone</a:t>
            </a:r>
            <a:r>
              <a:rPr b="0" i="0" lang="it-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che da </a:t>
            </a:r>
            <a:r>
              <a:rPr b="1" i="0" lang="it-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PC</a:t>
            </a:r>
            <a:r>
              <a:rPr b="0" i="0" lang="it-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it-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Prima della lezione</a:t>
            </a:r>
            <a:r>
              <a:rPr b="0" i="0" lang="it-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riceverete un </a:t>
            </a:r>
            <a:r>
              <a:rPr b="1" i="0" lang="it-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link nella vostra </a:t>
            </a:r>
            <a:r>
              <a:rPr b="1" i="0" lang="it-IT" sz="14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casella email,</a:t>
            </a:r>
            <a:r>
              <a:rPr b="0" i="0" lang="it-IT" sz="14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it-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tramite il quale </a:t>
            </a:r>
            <a:r>
              <a:rPr b="1" i="0" lang="it-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collegarvi alla piattaforma ZOOM</a:t>
            </a:r>
            <a:r>
              <a:rPr b="0" i="0" lang="it-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attraverso la quale potrete seguire le lezioni. 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it-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Vedremo nelle prossime slide </a:t>
            </a:r>
            <a:r>
              <a:rPr b="1" i="0" lang="it-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come accedere ad un meeting zoom</a:t>
            </a:r>
            <a:r>
              <a:rPr b="0" i="0" lang="it-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 i principali </a:t>
            </a:r>
            <a:r>
              <a:rPr b="1" i="0" lang="it-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pulsanti che vi troverete davanti</a:t>
            </a:r>
            <a:r>
              <a:rPr b="0" i="0" lang="it-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it-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it-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Troverete anche le </a:t>
            </a:r>
            <a:r>
              <a:rPr b="1" i="0" lang="it-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principali regole da rispettare</a:t>
            </a:r>
            <a:r>
              <a:rPr b="0" i="0" lang="it-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durante una videochiamata o conferenza online e i </a:t>
            </a:r>
            <a:r>
              <a:rPr b="1" i="0" lang="it-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siti utili che vi rimanderanno al sito di Pane e Internet e al canale Youtube</a:t>
            </a:r>
            <a:r>
              <a:rPr b="0" i="0" lang="it-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it-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Inoltre potrete visualizzare il </a:t>
            </a:r>
            <a:r>
              <a:rPr b="1" i="0" lang="it-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programma del corso</a:t>
            </a:r>
            <a:r>
              <a:rPr b="0" i="0" lang="it-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2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4"/>
          <p:cNvSpPr txBox="1"/>
          <p:nvPr>
            <p:ph type="title"/>
          </p:nvPr>
        </p:nvSpPr>
        <p:spPr>
          <a:xfrm>
            <a:off x="241495" y="52807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457200" rtl="0" algn="l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it-IT" sz="2500">
                <a:solidFill>
                  <a:srgbClr val="4E9CBA"/>
                </a:solidFill>
              </a:rPr>
              <a:t>2. Regolamento di comportamento durante una videochiamata/videolezione</a:t>
            </a:r>
            <a:endParaRPr/>
          </a:p>
        </p:txBody>
      </p:sp>
      <p:sp>
        <p:nvSpPr>
          <p:cNvPr id="110" name="Google Shape;110;p4"/>
          <p:cNvSpPr txBox="1"/>
          <p:nvPr/>
        </p:nvSpPr>
        <p:spPr>
          <a:xfrm>
            <a:off x="341697" y="1326308"/>
            <a:ext cx="8229600" cy="36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 b="1" i="0" sz="1400" u="none" cap="none" strike="noStrike">
              <a:solidFill>
                <a:srgbClr val="17A2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4"/>
          <p:cNvSpPr txBox="1"/>
          <p:nvPr/>
        </p:nvSpPr>
        <p:spPr>
          <a:xfrm>
            <a:off x="762300" y="1418900"/>
            <a:ext cx="7809000" cy="40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it-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Per svolgere al meglio la nostra lezione, seguiamo alcune semplici regole:</a:t>
            </a:r>
            <a:br>
              <a:rPr b="0" i="0" lang="it-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AutoNum type="arabicPeriod"/>
            </a:pPr>
            <a:r>
              <a:rPr b="1" i="0" lang="it-IT" sz="1400" u="none" cap="none" strike="noStrike">
                <a:solidFill>
                  <a:srgbClr val="F23030"/>
                </a:solidFill>
                <a:latin typeface="Calibri"/>
                <a:ea typeface="Calibri"/>
                <a:cs typeface="Calibri"/>
                <a:sym typeface="Calibri"/>
              </a:rPr>
              <a:t>Strumentazione</a:t>
            </a:r>
            <a:r>
              <a:rPr b="1" i="0" lang="it-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Assicuriamoci che il nostro computer o smartphone o rete, così come webcam, cuffie e microfono, funzionino correttamente. Nei corsi online è fondamentale avere una strumentazione adeguata.</a:t>
            </a:r>
            <a:endParaRPr b="1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rabicPeriod"/>
            </a:pPr>
            <a:r>
              <a:rPr b="1" i="0" lang="it-IT" sz="1400" u="none" cap="none" strike="noStrike">
                <a:solidFill>
                  <a:srgbClr val="F23030"/>
                </a:solidFill>
                <a:latin typeface="Calibri"/>
                <a:ea typeface="Calibri"/>
                <a:cs typeface="Calibri"/>
                <a:sym typeface="Calibri"/>
              </a:rPr>
              <a:t>Puntualità</a:t>
            </a:r>
            <a:r>
              <a:rPr b="1" i="0" lang="it-I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Presentarsi puntuali ad ogni lezione.</a:t>
            </a:r>
            <a:endParaRPr b="1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rabicPeriod"/>
            </a:pPr>
            <a:r>
              <a:rPr b="1" i="0" lang="it-IT" sz="1400" u="none" cap="none" strike="noStrike">
                <a:solidFill>
                  <a:srgbClr val="F23030"/>
                </a:solidFill>
                <a:latin typeface="Calibri"/>
                <a:ea typeface="Calibri"/>
                <a:cs typeface="Calibri"/>
                <a:sym typeface="Calibri"/>
              </a:rPr>
              <a:t>Costanza</a:t>
            </a:r>
            <a:r>
              <a:rPr b="1" i="0" lang="it-I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Essere sempre presenti è spesso fondamentale per non perdere parti importanti.</a:t>
            </a:r>
            <a:endParaRPr b="1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AutoNum type="arabicPeriod"/>
            </a:pPr>
            <a:r>
              <a:rPr b="1" i="0" lang="it-IT" sz="1400" u="none" cap="none" strike="noStrike">
                <a:solidFill>
                  <a:srgbClr val="F23030"/>
                </a:solidFill>
                <a:latin typeface="Calibri"/>
                <a:ea typeface="Calibri"/>
                <a:cs typeface="Calibri"/>
                <a:sym typeface="Calibri"/>
              </a:rPr>
              <a:t>Microfono</a:t>
            </a:r>
            <a:r>
              <a:rPr b="1" i="0" lang="it-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Durante la videochiamata il microfono va in genere tenuto spento e lo si accende solo quando si desidera intervenire. Per intervenire, talvolta è bene “alzare la mano” premendo l’apposita icona sul software, quindi attendere che l’insegnante ci dia la parola.</a:t>
            </a:r>
            <a:endParaRPr b="1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AutoNum type="arabicPeriod"/>
            </a:pPr>
            <a:r>
              <a:rPr b="1" i="0" lang="it-IT" sz="1400" u="none" cap="none" strike="noStrike">
                <a:solidFill>
                  <a:srgbClr val="F23030"/>
                </a:solidFill>
                <a:latin typeface="Calibri"/>
                <a:ea typeface="Calibri"/>
                <a:cs typeface="Calibri"/>
                <a:sym typeface="Calibri"/>
              </a:rPr>
              <a:t>Webcam</a:t>
            </a:r>
            <a:r>
              <a:rPr b="1" i="0" lang="it-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b="1" i="0" lang="it-I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Durante la videochiamata è bene tenere la webcam accesa, per mantenere la “relazione”. Se si avessero problemi di connessione è invece consigliabile spegnerla.</a:t>
            </a:r>
            <a:endParaRPr b="1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AutoNum type="arabicPeriod"/>
            </a:pPr>
            <a:r>
              <a:rPr b="1" i="0" lang="it-IT" sz="1400" u="none" cap="none" strike="noStrike">
                <a:solidFill>
                  <a:srgbClr val="F23030"/>
                </a:solidFill>
                <a:latin typeface="Calibri"/>
                <a:ea typeface="Calibri"/>
                <a:cs typeface="Calibri"/>
                <a:sym typeface="Calibri"/>
              </a:rPr>
              <a:t>Problemi o dubbi</a:t>
            </a:r>
            <a:r>
              <a:rPr b="1" i="0" lang="it-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Se si hanno dei dubbi o ci sono dei problemi, tecnici o di altra natura, non attendiamo la fine della lezione, poniamo subito le domande al docente.</a:t>
            </a:r>
            <a:endParaRPr b="1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5"/>
          <p:cNvSpPr txBox="1"/>
          <p:nvPr/>
        </p:nvSpPr>
        <p:spPr>
          <a:xfrm>
            <a:off x="507300" y="1465375"/>
            <a:ext cx="3267900" cy="2558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rPr b="1" i="0" lang="it-I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Zoom</a:t>
            </a:r>
            <a:r>
              <a:rPr b="0" i="0" lang="it-I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è un programma che ci permetterà di creare una chiamata alla quale potremo far accedere altre persone </a:t>
            </a:r>
            <a:r>
              <a:rPr b="1" i="0" lang="it-I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tramite un link</a:t>
            </a:r>
            <a:r>
              <a:rPr b="0" i="0" lang="it-I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rPr b="0" i="0" lang="it-I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Grazie a Zoom </a:t>
            </a:r>
            <a:r>
              <a:rPr b="0" i="0" lang="it-IT" sz="14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potremo </a:t>
            </a:r>
            <a:r>
              <a:rPr b="1" i="0" lang="it-IT" sz="14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videochiamare </a:t>
            </a:r>
            <a:r>
              <a:rPr b="0" i="0" lang="it-IT" sz="14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un’altra persona per un tempo illimitato,</a:t>
            </a:r>
            <a:r>
              <a:rPr b="0" i="0" lang="it-I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mentre se volessimo organizzare una riunione con più persone il nostro tempo di chiamata sarà limitato a 40 minuti. 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rPr b="0" i="0" lang="it-I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Zoom permette anche la </a:t>
            </a:r>
            <a:r>
              <a:rPr b="1" i="0" lang="it-I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condivisione schermo</a:t>
            </a:r>
            <a:r>
              <a:rPr b="0" i="0" lang="it-I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che ci permette di mostrare al nostro interlocutore il nostro desktop.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9076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t/>
            </a:r>
            <a:endParaRPr b="0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9076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t/>
            </a:r>
            <a:endParaRPr b="0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9076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t/>
            </a:r>
            <a:endParaRPr b="0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5"/>
          <p:cNvSpPr txBox="1"/>
          <p:nvPr>
            <p:ph type="title"/>
          </p:nvPr>
        </p:nvSpPr>
        <p:spPr>
          <a:xfrm>
            <a:off x="241500" y="528075"/>
            <a:ext cx="82296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b="1" lang="it-IT" sz="2500">
                <a:solidFill>
                  <a:srgbClr val="4E9CBA"/>
                </a:solidFill>
              </a:rPr>
              <a:t>3. Zoom</a:t>
            </a:r>
            <a:endParaRPr b="1" sz="2500">
              <a:solidFill>
                <a:srgbClr val="4E9CBA"/>
              </a:solidFill>
            </a:endParaRPr>
          </a:p>
        </p:txBody>
      </p:sp>
      <p:pic>
        <p:nvPicPr>
          <p:cNvPr id="119" name="Google Shape;119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530313" y="1415675"/>
            <a:ext cx="3076575" cy="265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2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6"/>
          <p:cNvSpPr txBox="1"/>
          <p:nvPr>
            <p:ph type="title"/>
          </p:nvPr>
        </p:nvSpPr>
        <p:spPr>
          <a:xfrm>
            <a:off x="241500" y="528075"/>
            <a:ext cx="82296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b="1" lang="it-IT" sz="2500">
                <a:solidFill>
                  <a:srgbClr val="4E9CBA"/>
                </a:solidFill>
              </a:rPr>
              <a:t>3. Zoom </a:t>
            </a:r>
            <a:endParaRPr b="1" sz="2500">
              <a:solidFill>
                <a:srgbClr val="4E9CBA"/>
              </a:solidFill>
            </a:endParaRPr>
          </a:p>
        </p:txBody>
      </p:sp>
      <p:sp>
        <p:nvSpPr>
          <p:cNvPr id="126" name="Google Shape;126;p6"/>
          <p:cNvSpPr txBox="1"/>
          <p:nvPr/>
        </p:nvSpPr>
        <p:spPr>
          <a:xfrm>
            <a:off x="341700" y="993000"/>
            <a:ext cx="19524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r>
              <a:rPr b="1" i="0" lang="it-IT" sz="1700" u="none" cap="none" strike="noStrike">
                <a:solidFill>
                  <a:srgbClr val="17A25F"/>
                </a:solidFill>
                <a:latin typeface="Calibri"/>
                <a:ea typeface="Calibri"/>
                <a:cs typeface="Calibri"/>
                <a:sym typeface="Calibri"/>
              </a:rPr>
              <a:t>Come funziona</a:t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" name="Google Shape;127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684200" y="1626575"/>
            <a:ext cx="5130001" cy="2344692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6"/>
          <p:cNvSpPr txBox="1"/>
          <p:nvPr/>
        </p:nvSpPr>
        <p:spPr>
          <a:xfrm>
            <a:off x="407025" y="1406125"/>
            <a:ext cx="3368100" cy="25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it-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Per cominciare dobbiamo </a:t>
            </a:r>
            <a:r>
              <a:rPr b="1" i="0" lang="it-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scaricare</a:t>
            </a:r>
            <a:r>
              <a:rPr b="0" i="0" lang="it-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il programma Zoom e una volta fatto questo </a:t>
            </a:r>
            <a:r>
              <a:rPr b="1" i="0" lang="it-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cliccare sul link ricevuto via mail.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it-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Cliccato il link si aprirà un pop-up tramite il quale potremo accedere alla riunione cliccando sul tasto Apri Zoom Meetings. 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it-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Nel caso in cui non comparisse potremo comunque usare il bottone Avvia Riunione, che aprirà l’applicazione Zoom. 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6"/>
          <p:cNvSpPr txBox="1"/>
          <p:nvPr/>
        </p:nvSpPr>
        <p:spPr>
          <a:xfrm>
            <a:off x="648675" y="3906350"/>
            <a:ext cx="51300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6"/>
          <p:cNvSpPr/>
          <p:nvPr/>
        </p:nvSpPr>
        <p:spPr>
          <a:xfrm>
            <a:off x="7503300" y="2276950"/>
            <a:ext cx="590700" cy="1719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F230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6"/>
          <p:cNvSpPr/>
          <p:nvPr/>
        </p:nvSpPr>
        <p:spPr>
          <a:xfrm>
            <a:off x="7060450" y="3630775"/>
            <a:ext cx="822600" cy="3036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F230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Google Shape;136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2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7"/>
          <p:cNvSpPr txBox="1"/>
          <p:nvPr>
            <p:ph type="title"/>
          </p:nvPr>
        </p:nvSpPr>
        <p:spPr>
          <a:xfrm>
            <a:off x="241500" y="528075"/>
            <a:ext cx="82296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b="1" lang="it-IT" sz="2500">
                <a:solidFill>
                  <a:srgbClr val="4E9CBA"/>
                </a:solidFill>
              </a:rPr>
              <a:t>3. Zoom </a:t>
            </a:r>
            <a:endParaRPr b="1" sz="2500">
              <a:solidFill>
                <a:srgbClr val="4E9CBA"/>
              </a:solidFill>
            </a:endParaRPr>
          </a:p>
        </p:txBody>
      </p:sp>
      <p:sp>
        <p:nvSpPr>
          <p:cNvPr id="138" name="Google Shape;138;p7"/>
          <p:cNvSpPr txBox="1"/>
          <p:nvPr/>
        </p:nvSpPr>
        <p:spPr>
          <a:xfrm>
            <a:off x="341700" y="993000"/>
            <a:ext cx="19524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r>
              <a:rPr b="1" i="0" lang="it-IT" sz="1700" u="none" cap="none" strike="noStrike">
                <a:solidFill>
                  <a:srgbClr val="17A25F"/>
                </a:solidFill>
                <a:latin typeface="Calibri"/>
                <a:ea typeface="Calibri"/>
                <a:cs typeface="Calibri"/>
                <a:sym typeface="Calibri"/>
              </a:rPr>
              <a:t>Come funziona</a:t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7"/>
          <p:cNvSpPr txBox="1"/>
          <p:nvPr/>
        </p:nvSpPr>
        <p:spPr>
          <a:xfrm>
            <a:off x="407025" y="1406125"/>
            <a:ext cx="33681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it-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Avviata la riunione insieme agli altri partecipanti avremo una </a:t>
            </a:r>
            <a:r>
              <a:rPr b="1" i="0" lang="it-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barra nella parte inferiore della schermata</a:t>
            </a:r>
            <a:r>
              <a:rPr b="0" i="0" lang="it-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dalla quale potremo </a:t>
            </a:r>
            <a:r>
              <a:rPr b="1" i="0" lang="it-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gestire la chiamata</a:t>
            </a:r>
            <a:r>
              <a:rPr b="0" i="0" lang="it-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7"/>
          <p:cNvSpPr txBox="1"/>
          <p:nvPr/>
        </p:nvSpPr>
        <p:spPr>
          <a:xfrm>
            <a:off x="1174950" y="120725"/>
            <a:ext cx="52014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7"/>
          <p:cNvSpPr txBox="1"/>
          <p:nvPr/>
        </p:nvSpPr>
        <p:spPr>
          <a:xfrm>
            <a:off x="2108225" y="397825"/>
            <a:ext cx="51300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2" name="Google Shape;142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30938" y="2594048"/>
            <a:ext cx="7882127" cy="25970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7"/>
          <p:cNvSpPr/>
          <p:nvPr/>
        </p:nvSpPr>
        <p:spPr>
          <a:xfrm>
            <a:off x="623100" y="2563925"/>
            <a:ext cx="1103100" cy="3201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F230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7"/>
          <p:cNvSpPr/>
          <p:nvPr/>
        </p:nvSpPr>
        <p:spPr>
          <a:xfrm>
            <a:off x="4114200" y="1406125"/>
            <a:ext cx="1825800" cy="7911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03A63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7"/>
          <p:cNvSpPr/>
          <p:nvPr/>
        </p:nvSpPr>
        <p:spPr>
          <a:xfrm>
            <a:off x="3852350" y="2563925"/>
            <a:ext cx="484200" cy="3201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0597F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7"/>
          <p:cNvSpPr txBox="1"/>
          <p:nvPr/>
        </p:nvSpPr>
        <p:spPr>
          <a:xfrm>
            <a:off x="3118250" y="3262925"/>
            <a:ext cx="19524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it-IT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 questo pulsante potremo vedere la lista dei partecipanti alla riunione</a:t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7"/>
          <p:cNvSpPr/>
          <p:nvPr/>
        </p:nvSpPr>
        <p:spPr>
          <a:xfrm>
            <a:off x="4336550" y="2563850"/>
            <a:ext cx="484200" cy="3201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03A63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7"/>
          <p:cNvSpPr/>
          <p:nvPr/>
        </p:nvSpPr>
        <p:spPr>
          <a:xfrm>
            <a:off x="4820750" y="2563850"/>
            <a:ext cx="666600" cy="3201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7"/>
          <p:cNvSpPr/>
          <p:nvPr/>
        </p:nvSpPr>
        <p:spPr>
          <a:xfrm>
            <a:off x="8028875" y="2563925"/>
            <a:ext cx="484200" cy="3201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F230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7"/>
          <p:cNvSpPr/>
          <p:nvPr/>
        </p:nvSpPr>
        <p:spPr>
          <a:xfrm>
            <a:off x="3176750" y="3262925"/>
            <a:ext cx="1768200" cy="6969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0597F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7"/>
          <p:cNvSpPr txBox="1"/>
          <p:nvPr/>
        </p:nvSpPr>
        <p:spPr>
          <a:xfrm>
            <a:off x="7417025" y="3355325"/>
            <a:ext cx="1585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it-IT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Termina ci permette di chiudere la riunione</a:t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7"/>
          <p:cNvSpPr txBox="1"/>
          <p:nvPr/>
        </p:nvSpPr>
        <p:spPr>
          <a:xfrm>
            <a:off x="290550" y="3220825"/>
            <a:ext cx="17682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it-IT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Questi due pulsanti ci permettono di attivare o disattivare audio e video</a:t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7"/>
          <p:cNvSpPr/>
          <p:nvPr/>
        </p:nvSpPr>
        <p:spPr>
          <a:xfrm>
            <a:off x="7479575" y="3355325"/>
            <a:ext cx="1460100" cy="5250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F230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7"/>
          <p:cNvSpPr txBox="1"/>
          <p:nvPr/>
        </p:nvSpPr>
        <p:spPr>
          <a:xfrm>
            <a:off x="4116200" y="1361850"/>
            <a:ext cx="19524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it-IT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Chat ci permette di scrivere messaggi di testo che gli altri partecipanti possono visualizzare</a:t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7"/>
          <p:cNvSpPr txBox="1"/>
          <p:nvPr/>
        </p:nvSpPr>
        <p:spPr>
          <a:xfrm>
            <a:off x="5170400" y="3298000"/>
            <a:ext cx="17964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it-IT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Condividi schermo ci permette di mostrare al nostro interlocutore il nostro desktop o solo una finestra aperta su di esso</a:t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7"/>
          <p:cNvSpPr/>
          <p:nvPr/>
        </p:nvSpPr>
        <p:spPr>
          <a:xfrm>
            <a:off x="335100" y="3293200"/>
            <a:ext cx="1679100" cy="6465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F230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7"/>
          <p:cNvSpPr/>
          <p:nvPr/>
        </p:nvSpPr>
        <p:spPr>
          <a:xfrm>
            <a:off x="5218750" y="3298000"/>
            <a:ext cx="1679100" cy="11082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8" name="Google Shape;158;p7"/>
          <p:cNvCxnSpPr>
            <a:stCxn id="143" idx="2"/>
            <a:endCxn id="156" idx="0"/>
          </p:cNvCxnSpPr>
          <p:nvPr/>
        </p:nvCxnSpPr>
        <p:spPr>
          <a:xfrm>
            <a:off x="1174650" y="2884025"/>
            <a:ext cx="0" cy="409200"/>
          </a:xfrm>
          <a:prstGeom prst="straightConnector1">
            <a:avLst/>
          </a:prstGeom>
          <a:noFill/>
          <a:ln cap="flat" cmpd="sng" w="9525">
            <a:solidFill>
              <a:srgbClr val="F2303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59" name="Google Shape;159;p7"/>
          <p:cNvCxnSpPr>
            <a:stCxn id="145" idx="2"/>
            <a:endCxn id="150" idx="0"/>
          </p:cNvCxnSpPr>
          <p:nvPr/>
        </p:nvCxnSpPr>
        <p:spPr>
          <a:xfrm flipH="1">
            <a:off x="4060850" y="2884025"/>
            <a:ext cx="33600" cy="378900"/>
          </a:xfrm>
          <a:prstGeom prst="straightConnector1">
            <a:avLst/>
          </a:prstGeom>
          <a:noFill/>
          <a:ln cap="flat" cmpd="sng" w="9525">
            <a:solidFill>
              <a:srgbClr val="0597F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0" name="Google Shape;160;p7"/>
          <p:cNvCxnSpPr>
            <a:stCxn id="147" idx="0"/>
            <a:endCxn id="144" idx="2"/>
          </p:cNvCxnSpPr>
          <p:nvPr/>
        </p:nvCxnSpPr>
        <p:spPr>
          <a:xfrm flipH="1" rot="10800000">
            <a:off x="4578650" y="2197250"/>
            <a:ext cx="448500" cy="366600"/>
          </a:xfrm>
          <a:prstGeom prst="straightConnector1">
            <a:avLst/>
          </a:prstGeom>
          <a:noFill/>
          <a:ln cap="flat" cmpd="sng" w="9525">
            <a:solidFill>
              <a:srgbClr val="17A25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1" name="Google Shape;161;p7"/>
          <p:cNvCxnSpPr>
            <a:stCxn id="148" idx="2"/>
            <a:endCxn id="157" idx="0"/>
          </p:cNvCxnSpPr>
          <p:nvPr/>
        </p:nvCxnSpPr>
        <p:spPr>
          <a:xfrm>
            <a:off x="5154050" y="2883950"/>
            <a:ext cx="904200" cy="414000"/>
          </a:xfrm>
          <a:prstGeom prst="straightConnector1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2" name="Google Shape;162;p7"/>
          <p:cNvCxnSpPr>
            <a:stCxn id="149" idx="2"/>
            <a:endCxn id="153" idx="0"/>
          </p:cNvCxnSpPr>
          <p:nvPr/>
        </p:nvCxnSpPr>
        <p:spPr>
          <a:xfrm flipH="1">
            <a:off x="8209475" y="2884025"/>
            <a:ext cx="61500" cy="471300"/>
          </a:xfrm>
          <a:prstGeom prst="straightConnector1">
            <a:avLst/>
          </a:prstGeom>
          <a:noFill/>
          <a:ln cap="flat" cmpd="sng" w="9525">
            <a:solidFill>
              <a:srgbClr val="F23030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Google Shape;167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2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8"/>
          <p:cNvSpPr txBox="1"/>
          <p:nvPr>
            <p:ph type="title"/>
          </p:nvPr>
        </p:nvSpPr>
        <p:spPr>
          <a:xfrm>
            <a:off x="241500" y="163350"/>
            <a:ext cx="8229600" cy="55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-IT" sz="1311">
                <a:solidFill>
                  <a:srgbClr val="F23030"/>
                </a:solidFill>
              </a:rPr>
              <a:t>PC Livello Base </a:t>
            </a:r>
            <a:endParaRPr b="1" sz="1311">
              <a:solidFill>
                <a:srgbClr val="F23030"/>
              </a:solidFill>
            </a:endParaRPr>
          </a:p>
          <a:p>
            <a:pPr indent="0" lvl="0" marL="0" rtl="0" algn="ctr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-IT" sz="1000"/>
              <a:t>12 ore sincrone: 8 lezioni di 1,5 ore + 1h a modulo di assistenza WhatsApp</a:t>
            </a:r>
            <a:endParaRPr b="1" sz="1100">
              <a:solidFill>
                <a:srgbClr val="F23030"/>
              </a:solidFill>
            </a:endParaRPr>
          </a:p>
        </p:txBody>
      </p:sp>
      <p:sp>
        <p:nvSpPr>
          <p:cNvPr id="169" name="Google Shape;169;p8"/>
          <p:cNvSpPr txBox="1"/>
          <p:nvPr/>
        </p:nvSpPr>
        <p:spPr>
          <a:xfrm>
            <a:off x="407025" y="859625"/>
            <a:ext cx="3869700" cy="3587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it-IT" sz="1000" u="none" cap="none" strike="noStrike">
                <a:solidFill>
                  <a:srgbClr val="F23030"/>
                </a:solidFill>
                <a:latin typeface="Calibri"/>
                <a:ea typeface="Calibri"/>
                <a:cs typeface="Calibri"/>
                <a:sym typeface="Calibri"/>
              </a:rPr>
              <a:t>Modulo 1: Interagire con gli altri attraverso le tecnologie digitali (4,5 ore)</a:t>
            </a:r>
            <a:endParaRPr b="1" i="0" sz="1000" u="none" cap="none" strike="noStrike">
              <a:solidFill>
                <a:srgbClr val="F2303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2860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"/>
              <a:buFont typeface="Arial"/>
              <a:buNone/>
            </a:pPr>
            <a:r>
              <a:rPr b="1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1: Presentazione e avvio del corso (1,5 ore)</a:t>
            </a:r>
            <a:endParaRPr b="1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781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Presentazione obiettivi e modalità del corso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781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Zoom: funzionalità di base (icone, opzioni base) 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781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Regolamento di comportamento durante una videolezione 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2860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"/>
              <a:buFont typeface="Arial"/>
              <a:buNone/>
            </a:pPr>
            <a:r>
              <a:rPr b="1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2: Strumenti di comunicazione asincrona: la e-mail (1,5 ore)</a:t>
            </a:r>
            <a:endParaRPr b="1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781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Cos’è un account di posta elettronica e come si accede (user e password) 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781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Utilizzo della posta: invio, ricezione, modalità di invio (Cc, Ccn) 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781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Creazione delle etichette per archiviare le e-mail 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2860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"/>
              <a:buFont typeface="Arial"/>
              <a:buNone/>
            </a:pPr>
            <a:r>
              <a:rPr b="1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3: Utilizzo dei social per comunicare (Facebook) (1,5 ore)</a:t>
            </a:r>
            <a:endParaRPr b="1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781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Funzionamento dei social, concetti di profilo personale vs stream di notizie. 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781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Creazione di un post, caricamento di una foto 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781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Gestire la privacy dei contenuti postati e le informazioni personali 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781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Esempio di ricerca su Facebook di profili e pagine ufficiali (Comune, Sindaco, Enti) 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it-IT" sz="1000" u="none" cap="none" strike="noStrike">
                <a:solidFill>
                  <a:srgbClr val="F23030"/>
                </a:solidFill>
                <a:latin typeface="Calibri"/>
                <a:ea typeface="Calibri"/>
                <a:cs typeface="Calibri"/>
                <a:sym typeface="Calibri"/>
              </a:rPr>
              <a:t>Modulo 2: Navigare, ricercare e filtrare le informazioni e i contenuti digitali (4,5 ore)</a:t>
            </a:r>
            <a:endParaRPr b="1" i="0" sz="1000" u="none" cap="none" strike="noStrike">
              <a:solidFill>
                <a:srgbClr val="F2303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2860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"/>
              <a:buFont typeface="Arial"/>
              <a:buNone/>
            </a:pPr>
            <a:r>
              <a:rPr b="1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4: I principali Browser ed il loro utilizzo (1,5 ore)</a:t>
            </a:r>
            <a:endParaRPr b="1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781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Impostazioni del browser come funziona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781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Indirizzo del sito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781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Segnalibri e cronologia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781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Navigare con sicurezza </a:t>
            </a:r>
            <a:endParaRPr b="1" i="0" sz="850" u="none" cap="none" strike="noStrike">
              <a:solidFill>
                <a:srgbClr val="F2303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67818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"/>
              <a:buFont typeface="Arial"/>
              <a:buNone/>
            </a:pPr>
            <a:r>
              <a:t/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r>
              <a:t/>
            </a:r>
            <a:endParaRPr b="1" i="0" sz="1200" u="none" cap="none" strike="noStrike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8"/>
          <p:cNvSpPr txBox="1"/>
          <p:nvPr/>
        </p:nvSpPr>
        <p:spPr>
          <a:xfrm>
            <a:off x="4696200" y="866250"/>
            <a:ext cx="4020000" cy="3405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22860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"/>
              <a:buFont typeface="Arial"/>
              <a:buNone/>
            </a:pPr>
            <a:r>
              <a:rPr b="1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5: I motori di ricerca, le parole chiave e filtrare i risultati) (1,5 ore)</a:t>
            </a:r>
            <a:endParaRPr b="1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781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Ricerca delle informazioni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781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Riconoscere un sito affidabile (https)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781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Impostazioni privacy e tracciamento dei dati (Cookie)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2860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"/>
              <a:buFont typeface="Arial"/>
              <a:buNone/>
            </a:pPr>
            <a:r>
              <a:rPr b="1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6: Come riconoscere Fake news e bufale (1,5 ore)</a:t>
            </a:r>
            <a:endParaRPr b="1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781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Cos’è una fake news?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781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Come riconoscerle le notizie false e le bufale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781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Strumenti di controllo: Fact checking e siti antibufale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it-IT" sz="1000" u="none" cap="none" strike="noStrike">
                <a:solidFill>
                  <a:srgbClr val="F23030"/>
                </a:solidFill>
                <a:latin typeface="Calibri"/>
                <a:ea typeface="Calibri"/>
                <a:cs typeface="Calibri"/>
                <a:sym typeface="Calibri"/>
              </a:rPr>
              <a:t>Modulo 3: Uso dei servizi online utili al cittadino (1,5)</a:t>
            </a:r>
            <a:endParaRPr b="1" i="0" sz="1000" u="none" cap="none" strike="noStrike">
              <a:solidFill>
                <a:srgbClr val="F2303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2860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"/>
              <a:buFont typeface="Arial"/>
              <a:buNone/>
            </a:pPr>
            <a:r>
              <a:rPr b="1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7: Come accedere ai servizi online</a:t>
            </a:r>
            <a:endParaRPr b="1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781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servizi per il cittadino: utilizzo dello Spid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781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principali servizi accessibili con Spid: il fascicolo sanitario elettronico, servizi agenzia delle entrate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it-IT" sz="1000" u="none" cap="none" strike="noStrike">
                <a:solidFill>
                  <a:srgbClr val="F23030"/>
                </a:solidFill>
                <a:latin typeface="Calibri"/>
                <a:ea typeface="Calibri"/>
                <a:cs typeface="Calibri"/>
                <a:sym typeface="Calibri"/>
              </a:rPr>
              <a:t>Modulo 4: Nozioni di sicurezza online (1,5 ore)</a:t>
            </a:r>
            <a:endParaRPr b="1" i="0" sz="1000" u="none" cap="none" strike="noStrike">
              <a:solidFill>
                <a:srgbClr val="F2303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2860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"/>
              <a:buFont typeface="Arial"/>
              <a:buNone/>
            </a:pPr>
            <a:r>
              <a:rPr b="1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8: Gestione della propria sicurezza</a:t>
            </a:r>
            <a:r>
              <a:rPr b="1" i="0" lang="it-IT" sz="850" u="none" cap="none" strike="sng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781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Tipi di minacce: password, rete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781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Utilizzo dell’antivirus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781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Descrizione delle truffe online (Differenza tra Spam, phishing, furto di identità)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"/>
              <a:buFont typeface="Arial"/>
              <a:buNone/>
            </a:pPr>
            <a:r>
              <a:t/>
            </a:r>
            <a:endParaRPr b="1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Google Shape;175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9"/>
          <p:cNvSpPr txBox="1"/>
          <p:nvPr>
            <p:ph type="title"/>
          </p:nvPr>
        </p:nvSpPr>
        <p:spPr>
          <a:xfrm>
            <a:off x="241500" y="163350"/>
            <a:ext cx="8229600" cy="55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-IT" sz="1300">
                <a:solidFill>
                  <a:srgbClr val="F23030"/>
                </a:solidFill>
              </a:rPr>
              <a:t>PC Livello Intermedio</a:t>
            </a:r>
            <a:endParaRPr b="1" sz="1300">
              <a:solidFill>
                <a:srgbClr val="F23030"/>
              </a:solidFill>
            </a:endParaRPr>
          </a:p>
          <a:p>
            <a:pPr indent="0" lvl="0" marL="0" rtl="0" algn="ctr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-IT" sz="1000"/>
              <a:t> 12 ore sincrone: 8 lezioni di 1,5 ore + 5 video durata max.10 minuti</a:t>
            </a:r>
            <a:endParaRPr b="1" sz="2500">
              <a:solidFill>
                <a:srgbClr val="4E9CBA"/>
              </a:solidFill>
            </a:endParaRPr>
          </a:p>
        </p:txBody>
      </p:sp>
      <p:sp>
        <p:nvSpPr>
          <p:cNvPr id="177" name="Google Shape;177;p9"/>
          <p:cNvSpPr txBox="1"/>
          <p:nvPr/>
        </p:nvSpPr>
        <p:spPr>
          <a:xfrm>
            <a:off x="407025" y="859625"/>
            <a:ext cx="3869700" cy="3587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it-IT" sz="1000" u="none" cap="none" strike="noStrike">
                <a:solidFill>
                  <a:srgbClr val="F23030"/>
                </a:solidFill>
                <a:latin typeface="Calibri"/>
                <a:ea typeface="Calibri"/>
                <a:cs typeface="Calibri"/>
                <a:sym typeface="Calibri"/>
              </a:rPr>
              <a:t>Modulo 1- I servizi digitali per il cittadino (1,5 ore + 2 video)</a:t>
            </a:r>
            <a:endParaRPr b="1" i="0" sz="1000" u="none" cap="none" strike="noStrike">
              <a:solidFill>
                <a:srgbClr val="F2303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91490" lvl="0" marL="72009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1: Presentazione del corso e identità digitale</a:t>
            </a: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(1,5 ore)</a:t>
            </a:r>
            <a:endParaRPr b="1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781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Presentazione obiettivi e modalità del corso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7818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Esempi di servizi utili accessibili con SPID: Fisconline, Agenzia del territorio, Pago PA  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2860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2 – Esempi di servizi accessibili con l’identità digitale (2 video)</a:t>
            </a:r>
            <a:endParaRPr b="1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781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Servizi di utilità per il cittadino: presentazione dell'identità digitale e le opportunità per il cittadino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781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Come usare il Fascicolo sanitario elettronico dal proprio PC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"/>
              <a:buFont typeface="Arial"/>
              <a:buNone/>
            </a:pPr>
            <a:r>
              <a:t/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it-IT" sz="1000" u="none" cap="none" strike="noStrike">
                <a:solidFill>
                  <a:srgbClr val="F23030"/>
                </a:solidFill>
                <a:latin typeface="Calibri"/>
                <a:ea typeface="Calibri"/>
                <a:cs typeface="Calibri"/>
                <a:sym typeface="Calibri"/>
              </a:rPr>
              <a:t>Modulo 2: Account e principali servizi Cloud (6 ore + 2 video)</a:t>
            </a:r>
            <a:endParaRPr b="1" i="0" sz="1000" u="none" cap="none" strike="noStrike">
              <a:solidFill>
                <a:srgbClr val="F2303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2860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3 – Cos’è un account (1,5 ore)</a:t>
            </a:r>
            <a:endParaRPr b="1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7818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Gestione dei propri account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7818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provider di account più comuni 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2860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4 – Tipi di account (1,5 ore)</a:t>
            </a:r>
            <a:endParaRPr b="1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7818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Account di mail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7818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Account social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7818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Account di messaggistica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2860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5 – lntroduzione al Cloud (2 video)</a:t>
            </a:r>
            <a:endParaRPr b="1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781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Cloud Computing: Cos’è il cloud, vantaggi, limiti e rischi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781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Presentazione dei principali servizi Cloud: Dropbox, WeTransfer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67818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"/>
              <a:buFont typeface="Arial"/>
              <a:buNone/>
            </a:pPr>
            <a:r>
              <a:t/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r>
              <a:t/>
            </a:r>
            <a:endParaRPr b="1" i="0" sz="1200" u="none" cap="none" strike="noStrike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9"/>
          <p:cNvSpPr txBox="1"/>
          <p:nvPr/>
        </p:nvSpPr>
        <p:spPr>
          <a:xfrm>
            <a:off x="4696200" y="866250"/>
            <a:ext cx="4020000" cy="42354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6 – I principali servizi Cloud (1,5 ore)</a:t>
            </a:r>
            <a:endParaRPr b="1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7818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Gmail 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7818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Drive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7818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Calendar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7818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Foto 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2860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7 – Integrare dispositivi diversi (1,5 ore)</a:t>
            </a:r>
            <a:endParaRPr b="1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7818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Sincronizzazione da Pc/ smartphone da Windows 10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7818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Sincronizzazione Pc /smartphone con account di Google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"/>
              <a:buFont typeface="Arial"/>
              <a:buNone/>
            </a:pPr>
            <a:r>
              <a:t/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it-IT" sz="1000" u="none" cap="none" strike="noStrike">
                <a:solidFill>
                  <a:srgbClr val="F23030"/>
                </a:solidFill>
                <a:latin typeface="Calibri"/>
                <a:ea typeface="Calibri"/>
                <a:cs typeface="Calibri"/>
                <a:sym typeface="Calibri"/>
              </a:rPr>
              <a:t>Modulo 3: Comunicare online (1,5 ore)</a:t>
            </a:r>
            <a:endParaRPr b="1" i="0" sz="1000" u="none" cap="none" strike="noStrike">
              <a:solidFill>
                <a:srgbClr val="F2303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2860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8 – Presentazione degli strumenti di comunicazione sincrona</a:t>
            </a:r>
            <a:endParaRPr b="1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1613" lvl="0" marL="61722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Gli strumenti più utilizzati (Zoom, Jitsi)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1613" lvl="0" marL="61722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Come si organizza una conferenza online 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"/>
              <a:buFont typeface="Arial"/>
              <a:buNone/>
            </a:pPr>
            <a:r>
              <a:t/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it-IT" sz="1000" u="none" cap="none" strike="noStrike">
                <a:solidFill>
                  <a:srgbClr val="F23030"/>
                </a:solidFill>
                <a:latin typeface="Calibri"/>
                <a:ea typeface="Calibri"/>
                <a:cs typeface="Calibri"/>
                <a:sym typeface="Calibri"/>
              </a:rPr>
              <a:t>Modulo 4: La sicurezza e la privacy online (3 ore + 1 video)</a:t>
            </a:r>
            <a:endParaRPr b="1" i="0" sz="1000" u="none" cap="none" strike="noStrike">
              <a:solidFill>
                <a:srgbClr val="F2303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2860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9 – Riconoscere i principali attacchi alla sicurezza (1,5 ore)</a:t>
            </a:r>
            <a:endParaRPr b="1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1613" lvl="0" marL="61722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Protezione dell’account: la creazione e la gestione di password 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1613" lvl="0" marL="61722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Utilizzo della e-mail: Riconoscimento indirizzi mail sospetti (spoofing) e frodi (phishing)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1613" lvl="0" marL="61722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Navigazione in rete: Riconoscimento di siti sospetti (pharming, redirecting) 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26695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10– Casi di truffe online: come riconoscerle e difendersi (video)</a:t>
            </a:r>
            <a:endParaRPr b="1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2860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11 – Impostazione della sicurezza e della privacy (1,5 ore)</a:t>
            </a:r>
            <a:endParaRPr b="1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7818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Configurare un firewall e l’antivirus per il PC 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2575" lvl="0" marL="67818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b="0" i="0" lang="it-IT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Tutela della privacy: Normativa 679/2016  </a:t>
            </a:r>
            <a:endParaRPr b="0" i="0" sz="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